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76" r:id="rId3"/>
    <p:sldId id="337" r:id="rId4"/>
    <p:sldId id="257" r:id="rId5"/>
    <p:sldId id="262" r:id="rId6"/>
    <p:sldId id="287" r:id="rId7"/>
    <p:sldId id="288" r:id="rId8"/>
    <p:sldId id="290" r:id="rId9"/>
    <p:sldId id="258" r:id="rId10"/>
    <p:sldId id="336" r:id="rId11"/>
    <p:sldId id="259" r:id="rId12"/>
    <p:sldId id="260" r:id="rId13"/>
    <p:sldId id="285" r:id="rId14"/>
    <p:sldId id="263" r:id="rId15"/>
    <p:sldId id="277" r:id="rId16"/>
    <p:sldId id="278" r:id="rId17"/>
    <p:sldId id="261" r:id="rId18"/>
    <p:sldId id="264" r:id="rId19"/>
    <p:sldId id="265" r:id="rId20"/>
    <p:sldId id="279" r:id="rId21"/>
    <p:sldId id="266" r:id="rId22"/>
    <p:sldId id="267" r:id="rId23"/>
    <p:sldId id="268" r:id="rId24"/>
    <p:sldId id="270" r:id="rId25"/>
    <p:sldId id="282" r:id="rId26"/>
    <p:sldId id="281" r:id="rId27"/>
    <p:sldId id="280" r:id="rId28"/>
    <p:sldId id="269" r:id="rId29"/>
    <p:sldId id="272" r:id="rId30"/>
    <p:sldId id="286" r:id="rId31"/>
    <p:sldId id="271" r:id="rId32"/>
    <p:sldId id="273" r:id="rId33"/>
    <p:sldId id="284" r:id="rId34"/>
    <p:sldId id="291" r:id="rId35"/>
    <p:sldId id="292" r:id="rId36"/>
    <p:sldId id="293" r:id="rId37"/>
    <p:sldId id="294" r:id="rId38"/>
    <p:sldId id="295" r:id="rId39"/>
    <p:sldId id="298" r:id="rId40"/>
    <p:sldId id="299" r:id="rId41"/>
    <p:sldId id="300" r:id="rId42"/>
    <p:sldId id="301" r:id="rId43"/>
    <p:sldId id="302" r:id="rId44"/>
    <p:sldId id="289" r:id="rId45"/>
    <p:sldId id="303" r:id="rId46"/>
    <p:sldId id="275" r:id="rId47"/>
    <p:sldId id="332" r:id="rId48"/>
    <p:sldId id="331" r:id="rId49"/>
    <p:sldId id="305" r:id="rId50"/>
    <p:sldId id="27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34" r:id="rId59"/>
    <p:sldId id="335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283" r:id="rId75"/>
    <p:sldId id="333" r:id="rId76"/>
    <p:sldId id="328" r:id="rId77"/>
    <p:sldId id="329" r:id="rId78"/>
    <p:sldId id="330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7CF225B-A2DF-48CB-99BC-747B3A3008D9}">
          <p14:sldIdLst>
            <p14:sldId id="256"/>
            <p14:sldId id="276"/>
            <p14:sldId id="337"/>
            <p14:sldId id="257"/>
            <p14:sldId id="262"/>
            <p14:sldId id="287"/>
            <p14:sldId id="288"/>
            <p14:sldId id="290"/>
            <p14:sldId id="258"/>
            <p14:sldId id="336"/>
            <p14:sldId id="259"/>
            <p14:sldId id="260"/>
            <p14:sldId id="285"/>
            <p14:sldId id="263"/>
            <p14:sldId id="277"/>
            <p14:sldId id="278"/>
            <p14:sldId id="261"/>
            <p14:sldId id="264"/>
            <p14:sldId id="265"/>
            <p14:sldId id="279"/>
            <p14:sldId id="266"/>
            <p14:sldId id="267"/>
            <p14:sldId id="268"/>
            <p14:sldId id="270"/>
            <p14:sldId id="282"/>
            <p14:sldId id="281"/>
            <p14:sldId id="280"/>
            <p14:sldId id="269"/>
            <p14:sldId id="272"/>
            <p14:sldId id="286"/>
            <p14:sldId id="271"/>
            <p14:sldId id="273"/>
            <p14:sldId id="284"/>
            <p14:sldId id="291"/>
            <p14:sldId id="292"/>
            <p14:sldId id="293"/>
            <p14:sldId id="294"/>
            <p14:sldId id="295"/>
            <p14:sldId id="298"/>
            <p14:sldId id="299"/>
            <p14:sldId id="300"/>
            <p14:sldId id="301"/>
            <p14:sldId id="302"/>
            <p14:sldId id="289"/>
            <p14:sldId id="303"/>
            <p14:sldId id="275"/>
            <p14:sldId id="332"/>
            <p14:sldId id="331"/>
            <p14:sldId id="305"/>
            <p14:sldId id="274"/>
            <p14:sldId id="306"/>
            <p14:sldId id="307"/>
            <p14:sldId id="308"/>
            <p14:sldId id="309"/>
            <p14:sldId id="310"/>
            <p14:sldId id="311"/>
            <p14:sldId id="312"/>
            <p14:sldId id="334"/>
            <p14:sldId id="335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83"/>
            <p14:sldId id="333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-Baptiste Christoph" initials="JBC" lastIdx="1" clrIdx="0">
    <p:extLst>
      <p:ext uri="{19B8F6BF-5375-455C-9EA6-DF929625EA0E}">
        <p15:presenceInfo xmlns:p15="http://schemas.microsoft.com/office/powerpoint/2012/main" userId="c3241385c19685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7106"/>
    <a:srgbClr val="FFCD2F"/>
    <a:srgbClr val="EC3724"/>
    <a:srgbClr val="D07AF6"/>
    <a:srgbClr val="D68DF7"/>
    <a:srgbClr val="F18FF9"/>
    <a:srgbClr val="9AD2EE"/>
    <a:srgbClr val="2A2A2A"/>
    <a:srgbClr val="1F1F1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7T19:29:59.311" idx="1">
    <p:pos x="10" y="10"/>
    <p:text>Strandard en imprimerie depuis le XVIème siècle
Totalement dépourvu de sens
Initialement extrait d'un texte de Ciceron (45 av JC)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56E4F-48D2-4F2F-918E-50369CC0F3B5}" type="datetimeFigureOut">
              <a:rPr lang="fr-FR" smtClean="0"/>
              <a:t>20/03/2021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C9B9F-9239-48CF-B1BF-0B0141B22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83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17888-29DD-4231-AAE5-E0875497C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D8003A1-35BC-4A01-A0BE-555216D8D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B043F-8568-49F4-AD4C-C8A80B40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EE9F-3610-40DB-9574-490EA54BB6AC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12A323-E259-453B-9E57-D9F4BA09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27A457-5D14-4927-895E-C10DD7EB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51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1CAC5-080E-40CC-BEB7-BC1E26D9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957AE6-7AF6-4566-95F0-690EF1DE4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0FBA1-37E5-45C7-811E-9365B964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5F53-FFD1-43DA-B705-60EE087AE19C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D4F5B2-51F3-473E-B9BA-D42C4804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B95951-213B-4F6B-8F89-F36FCA3A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4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EEAD18A-FD22-47C1-917F-764B47980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4685BFE-83D1-4F0A-8DFA-7F7D645DE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F30DDA-BC18-40DF-A07E-62E40EF5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99C7-5EC1-43E5-9185-F599DDA3C881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E0138B-E513-4C1E-8140-5C52432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890E1F-686B-414F-A23E-BE116B0E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73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AE9E5-7343-4868-8A40-9F4964AD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673DEF-B563-43E3-96F5-92823115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BBE1C-72B7-4359-9546-41EE1045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EE05-84AA-4E5F-B2D1-067202D1514D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05EBC9-6775-47FC-8EB1-5DE2A690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E8B72E-BF41-4B2F-A1D0-43C97DF9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40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B7A59-6A1A-4387-9C6D-5B1CE84F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F4ECFE-F94D-4C0E-8FD2-0B0DF1B5B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C0A0AC-D668-4C8C-87C0-F19ACDB6F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5CB6-7F70-40F2-B871-8ED73B8B6DCE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4DFFC-902B-42E5-A6B8-4093F6FD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4BD259-3F6C-4E64-8317-5C02E34B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81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0DD1D-AA58-47AD-9CBC-30D5831A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952F14-826E-4352-80DF-746F4563D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E4F842-0684-4239-ADD9-C91948E5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D26EED-875D-4106-A6CD-515DE8DA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246E8-D476-4B1D-82DF-04EE3C69576B}" type="datetime1">
              <a:rPr lang="fr-FR" smtClean="0"/>
              <a:t>20/03/2021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E739F0-EDF1-4DB2-965C-C7F10FFF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4AAE0A-83F9-4B41-98E2-61C76091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5054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5840FC-FCBF-4287-9BB2-4609C862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1BB281-A8DB-4D8D-A0AB-BFE1E2665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BD4574-8CA5-4B99-AF5B-67E665DB0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1678EB-F82E-4095-9F5F-9E3DC1405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7D3EF4-AA9F-4AF4-8843-3B874E7926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382160-28FF-4585-8C97-B3035404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94FCB-2C8C-4F7D-8B68-0F1498FF8721}" type="datetime1">
              <a:rPr lang="fr-FR" smtClean="0"/>
              <a:t>20/03/2021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04113A-0FC3-4572-BBF6-D8468919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39408C-218B-49F8-B61C-A649E936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23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4945BA-9A20-4FAD-AE3D-B1F45929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205419-2271-443C-B0E1-E3B89033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786E6-2526-4971-A921-7C9BCB91F802}" type="datetime1">
              <a:rPr lang="fr-FR" smtClean="0"/>
              <a:t>20/03/2021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26FBFE-9FE2-401D-AFF5-47EEFB71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0BD1C9-7457-4EF3-AFA1-9915914B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68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FB9F504-10D8-416B-A8FF-1E27974E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FC087-B52F-44E1-9F91-1D8D29A40C52}" type="datetime1">
              <a:rPr lang="fr-FR" smtClean="0"/>
              <a:t>20/03/2021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295BFC5-367E-4AC6-AB22-ABC98302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304481-0B42-49A1-ADFD-E5699597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19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E1D1D1-2A62-454B-A526-038E1DA2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296D7-8B07-4A5C-973E-42B27E70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C9EB1B-EAC1-4B46-914E-6D2794E9E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269567-5687-4521-ADFE-D1405D9C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57AD-6A4B-4DFE-8CBF-06BBECD1428B}" type="datetime1">
              <a:rPr lang="fr-FR" smtClean="0"/>
              <a:t>20/03/2021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E3DF33-3841-4636-9A13-A8928DE2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F47FA-459E-4386-9D23-1845E1AB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30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1B259-4176-41B4-B78A-39AA7286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55C2B1A-9723-4DF5-942C-C22E5F3A2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22A179-FFF5-4465-8E65-34C73ADDE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F082F7-0182-4FC3-A64C-35CED38B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E51C-D65B-4378-9ABF-6E7D701EDAA8}" type="datetime1">
              <a:rPr lang="fr-FR" smtClean="0"/>
              <a:t>20/03/2021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9C466F-FBD3-4E7C-A2FD-5FF2C509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5CB336-9BBF-4B98-BD5A-2CB7F3D2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18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5F47CD-BD00-4901-A96C-846B1431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B0AA6C-F591-4566-9451-8B86D956D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994C7F-10EF-4278-8835-CF08423D9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29D7-33BB-4144-8F8A-B914C596540F}" type="datetime1">
              <a:rPr lang="fr-FR" smtClean="0"/>
              <a:t>20/03/2021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77C14D-6E49-44FA-9450-33033E773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2661EB-B166-4F52-8527-8258D5EEC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52E94-D5DE-4FD0-81C4-6DC4A0CF74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5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hnschrift SemiBold SemiConden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" TargetMode="External"/><Relationship Id="rId2" Type="http://schemas.openxmlformats.org/officeDocument/2006/relationships/hyperlink" Target="https://caniuse.com/usage-tab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w3counter.com/globalstats.ph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iuse.com/" TargetMode="External"/><Relationship Id="rId5" Type="http://schemas.openxmlformats.org/officeDocument/2006/relationships/hyperlink" Target="https://www.w3schools.com/" TargetMode="External"/><Relationship Id="rId4" Type="http://schemas.openxmlformats.org/officeDocument/2006/relationships/hyperlink" Target="https://openclassrooms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sminexample.epizy.com/" TargetMode="External"/><Relationship Id="rId2" Type="http://schemas.openxmlformats.org/officeDocument/2006/relationships/hyperlink" Target="http://perdu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sass-lang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JBC001/ISMIN_DevelopmentK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687BD7-0FBB-4879-B764-E92B38CA76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CAC91F9-0C1D-4BE2-AFD5-2D5CF7ACFFDC}"/>
              </a:ext>
            </a:extLst>
          </p:cNvPr>
          <p:cNvSpPr/>
          <p:nvPr/>
        </p:nvSpPr>
        <p:spPr>
          <a:xfrm>
            <a:off x="8404861" y="3439919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8C5B80-7651-4C05-975F-D94903BEF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608" y="5428042"/>
            <a:ext cx="9144000" cy="998814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bg1"/>
                </a:solidFill>
                <a:latin typeface="Noto Sans Cond" panose="020B0506040504020204" pitchFamily="34"/>
                <a:ea typeface="Noto Sans Cond" panose="020B0506040504020204" pitchFamily="34"/>
                <a:cs typeface="Noto Sans Cond" panose="020B0506040504020204" pitchFamily="34"/>
              </a:rPr>
              <a:t>CHRISTOPH Jean-Baptiste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Noto Sans Cond" panose="020B0506040504020204" pitchFamily="34"/>
                <a:ea typeface="Noto Sans Cond" panose="020B0506040504020204" pitchFamily="34"/>
                <a:cs typeface="Noto Sans Cond" panose="020B0506040504020204" pitchFamily="34"/>
              </a:rPr>
              <a:t>CC BY-NC-SA</a:t>
            </a:r>
            <a:endParaRPr lang="fr-FR" dirty="0">
              <a:solidFill>
                <a:schemeClr val="bg1"/>
              </a:solidFill>
              <a:latin typeface="Noto Sans Cond" panose="020B0506040504020204" pitchFamily="34"/>
              <a:ea typeface="Noto Sans Cond" panose="020B0506040504020204" pitchFamily="34"/>
              <a:cs typeface="Noto Sans Cond" panose="020B0506040504020204" pitchFamily="34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186FA4-2AE5-426C-B8EE-D9A01337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>
                <a:latin typeface="Noto Sans" panose="020B0502040504020204" pitchFamily="34" charset="0"/>
              </a:rPr>
              <a:t>1</a:t>
            </a:fld>
            <a:endParaRPr lang="fr-FR" dirty="0">
              <a:latin typeface="Noto Sans" panose="020B05020405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897BCB2-FA65-48A4-B1C9-12408554DA9D}"/>
              </a:ext>
            </a:extLst>
          </p:cNvPr>
          <p:cNvSpPr/>
          <p:nvPr/>
        </p:nvSpPr>
        <p:spPr>
          <a:xfrm>
            <a:off x="-859551" y="-732871"/>
            <a:ext cx="3292695" cy="3291245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B6521F3-A3C0-4F31-A083-32FE8DD4506B}"/>
              </a:ext>
            </a:extLst>
          </p:cNvPr>
          <p:cNvSpPr/>
          <p:nvPr/>
        </p:nvSpPr>
        <p:spPr>
          <a:xfrm>
            <a:off x="10029951" y="2856383"/>
            <a:ext cx="1323849" cy="1323266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19839B-6DEE-47EC-94BF-EA89ACE4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08" y="1030482"/>
            <a:ext cx="9812784" cy="2387600"/>
          </a:xfrm>
        </p:spPr>
        <p:txBody>
          <a:bodyPr>
            <a:normAutofit/>
          </a:bodyPr>
          <a:lstStyle/>
          <a:p>
            <a:pPr algn="l"/>
            <a:r>
              <a:rPr lang="fr-FR" spc="300" dirty="0">
                <a:solidFill>
                  <a:schemeClr val="bg1"/>
                </a:solidFill>
                <a:latin typeface="Bahnschrift SemiCondensed" panose="020B0502040204020203" pitchFamily="34" charset="0"/>
                <a:ea typeface="Noto Sans SemCond Med" panose="020B0602040504020204" pitchFamily="34"/>
                <a:cs typeface="Noto Sans SemCond Med" panose="020B0602040504020204" pitchFamily="34"/>
              </a:rPr>
              <a:t>LE MONDE MERVEILLEUX</a:t>
            </a:r>
            <a:br>
              <a:rPr lang="fr-FR" spc="300" dirty="0">
                <a:solidFill>
                  <a:schemeClr val="bg1"/>
                </a:solidFill>
                <a:latin typeface="Bahnschrift SemiCondensed" panose="020B0502040204020203" pitchFamily="34" charset="0"/>
                <a:ea typeface="Noto Sans SemCond Med" panose="020B0602040504020204" pitchFamily="34"/>
                <a:cs typeface="Noto Sans SemCond Med" panose="020B0602040504020204" pitchFamily="34"/>
              </a:rPr>
            </a:br>
            <a:r>
              <a:rPr lang="fr-FR" spc="300" dirty="0">
                <a:solidFill>
                  <a:schemeClr val="bg1"/>
                </a:solidFill>
                <a:latin typeface="Bahnschrift SemiCondensed" panose="020B0502040204020203" pitchFamily="34" charset="0"/>
                <a:ea typeface="Noto Sans SemCond Med" panose="020B0602040504020204" pitchFamily="34"/>
                <a:cs typeface="Noto Sans SemCond Med" panose="020B0602040504020204" pitchFamily="34"/>
              </a:rPr>
              <a:t>DU DÉVELOPPEMENT WEB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92EFEAC-F208-40AF-812B-0E7181B63F19}"/>
              </a:ext>
            </a:extLst>
          </p:cNvPr>
          <p:cNvSpPr/>
          <p:nvPr/>
        </p:nvSpPr>
        <p:spPr>
          <a:xfrm>
            <a:off x="2052511" y="1008645"/>
            <a:ext cx="761266" cy="760931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18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C93656-A4FC-47C3-970C-F365FC5236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88EC03-786B-4015-872C-DB20C269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</a:rPr>
              <a:t>Usage des navigateurs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877E18-BCF2-47BA-BEAA-1B5B7F08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10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6B1E380-C7EA-4EF9-86E7-F5BFBFE88988}"/>
              </a:ext>
            </a:extLst>
          </p:cNvPr>
          <p:cNvSpPr/>
          <p:nvPr/>
        </p:nvSpPr>
        <p:spPr>
          <a:xfrm>
            <a:off x="-871738" y="4475587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D03AB8C-586B-430C-894D-522E214ABB9B}"/>
              </a:ext>
            </a:extLst>
          </p:cNvPr>
          <p:cNvSpPr/>
          <p:nvPr/>
        </p:nvSpPr>
        <p:spPr>
          <a:xfrm>
            <a:off x="1022675" y="4118708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698726-A187-4319-A132-908AF4139082}"/>
              </a:ext>
            </a:extLst>
          </p:cNvPr>
          <p:cNvSpPr txBox="1"/>
          <p:nvPr/>
        </p:nvSpPr>
        <p:spPr>
          <a:xfrm>
            <a:off x="1523099" y="1975965"/>
            <a:ext cx="73723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D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https://caniuse.com/usage-table</a:t>
            </a:r>
            <a:endParaRPr lang="fr-FR" sz="2400" dirty="0">
              <a:solidFill>
                <a:srgbClr val="FFCD2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D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https://gs.statcounter.com/</a:t>
            </a:r>
            <a:endParaRPr lang="fr-FR" sz="2400" dirty="0">
              <a:solidFill>
                <a:srgbClr val="FFCD2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CD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https://www.w3counter.com/globalstats.php</a:t>
            </a:r>
            <a:endParaRPr lang="fr-FR" sz="2400" dirty="0">
              <a:solidFill>
                <a:srgbClr val="FFCD2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3B747F8-88D3-49EF-A61B-B3D2763A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-115" t="4051" r="115" b="58817"/>
          <a:stretch/>
        </p:blipFill>
        <p:spPr>
          <a:xfrm>
            <a:off x="1717135" y="3896851"/>
            <a:ext cx="8757730" cy="1829202"/>
          </a:xfrm>
        </p:spPr>
      </p:pic>
    </p:spTree>
    <p:extLst>
      <p:ext uri="{BB962C8B-B14F-4D97-AF65-F5344CB8AC3E}">
        <p14:creationId xmlns:p14="http://schemas.microsoft.com/office/powerpoint/2010/main" val="291370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B6B113-2A78-4FEC-9286-7392B41070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BEBE4C-EAA9-4073-B079-8323AFC3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RTFM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710DE9-840D-4981-8286-F8B99B373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https://developer.mozilla.org/fr/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https://openclassrooms.com/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https://caniuse.com/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0DA454-4F13-4037-917C-3EB310C8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11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78597B-9201-4216-B6E7-4A7C0356619F}"/>
              </a:ext>
            </a:extLst>
          </p:cNvPr>
          <p:cNvSpPr/>
          <p:nvPr/>
        </p:nvSpPr>
        <p:spPr>
          <a:xfrm>
            <a:off x="9803859" y="4124608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C0D2BB-4309-444F-B03A-81588FC2797F}"/>
              </a:ext>
            </a:extLst>
          </p:cNvPr>
          <p:cNvSpPr/>
          <p:nvPr/>
        </p:nvSpPr>
        <p:spPr>
          <a:xfrm>
            <a:off x="9629775" y="3989671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36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8F4EB-CE2A-4A2B-8B74-D6E4691AE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6DEA66-41F7-490F-8E2E-1B8AD9F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Les bonnes pratiques pour commencer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B656-8709-471C-B8B7-15F899EA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12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8D5F08B-0BEF-4C01-B3FD-51A29BAE7136}"/>
              </a:ext>
            </a:extLst>
          </p:cNvPr>
          <p:cNvSpPr/>
          <p:nvPr/>
        </p:nvSpPr>
        <p:spPr>
          <a:xfrm>
            <a:off x="-396239" y="4581353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311421A-A71F-42F9-B0B3-98E0D20BA280}"/>
              </a:ext>
            </a:extLst>
          </p:cNvPr>
          <p:cNvSpPr/>
          <p:nvPr/>
        </p:nvSpPr>
        <p:spPr>
          <a:xfrm>
            <a:off x="1228851" y="3997817"/>
            <a:ext cx="1323849" cy="1323266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FB04B-897C-41E0-9F31-D18B238F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725"/>
            <a:ext cx="10515600" cy="376223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Utiliser exclusivement l’anglais </a:t>
            </a:r>
          </a:p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F12 est votre partenaire de </a:t>
            </a:r>
            <a:r>
              <a:rPr lang="fr-FR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debug</a:t>
            </a:r>
            <a:endParaRPr lang="fr-FR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Votre site peut être vu sur tous les appareils</a:t>
            </a:r>
          </a:p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Votre visiteur est un vilain pirate</a:t>
            </a:r>
          </a:p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Pensez à nommer correctement vos fichier</a:t>
            </a:r>
          </a:p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Adoptez des conventions et pliez vous aux normes</a:t>
            </a:r>
          </a:p>
          <a:p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7BC1B25-EDA2-45FF-8A63-0E29AEB8BEA9}"/>
              </a:ext>
            </a:extLst>
          </p:cNvPr>
          <p:cNvSpPr/>
          <p:nvPr/>
        </p:nvSpPr>
        <p:spPr>
          <a:xfrm>
            <a:off x="9803859" y="-922994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99DA9D2-ECB9-4664-B4C3-C17FA6B6AD7F}"/>
              </a:ext>
            </a:extLst>
          </p:cNvPr>
          <p:cNvSpPr/>
          <p:nvPr/>
        </p:nvSpPr>
        <p:spPr>
          <a:xfrm>
            <a:off x="10208399" y="1690688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32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A39B17-4201-4B89-948B-B1DA726494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029EC-22F7-428E-88E9-E922997B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13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07DF450-91C1-4DEA-88D0-55C53C6E1AAC}"/>
              </a:ext>
            </a:extLst>
          </p:cNvPr>
          <p:cNvSpPr/>
          <p:nvPr/>
        </p:nvSpPr>
        <p:spPr>
          <a:xfrm>
            <a:off x="3168378" y="-2997355"/>
            <a:ext cx="5855242" cy="5852664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3">
            <a:extLst>
              <a:ext uri="{FF2B5EF4-FFF2-40B4-BE49-F238E27FC236}">
                <a16:creationId xmlns:a16="http://schemas.microsoft.com/office/drawing/2014/main" id="{395C8CEE-4610-4A4C-B2C9-315DE415E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16" y="1462805"/>
            <a:ext cx="3861367" cy="38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9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>
            <a:extLst>
              <a:ext uri="{FF2B5EF4-FFF2-40B4-BE49-F238E27FC236}">
                <a16:creationId xmlns:a16="http://schemas.microsoft.com/office/drawing/2014/main" id="{087D59E3-7CE0-42E7-991A-3ACB982844FD}"/>
              </a:ext>
            </a:extLst>
          </p:cNvPr>
          <p:cNvSpPr/>
          <p:nvPr/>
        </p:nvSpPr>
        <p:spPr>
          <a:xfrm>
            <a:off x="7596097" y="3109205"/>
            <a:ext cx="2788298" cy="2787070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07601F3-63EE-4FAB-9355-7E39D9E657DE}"/>
              </a:ext>
            </a:extLst>
          </p:cNvPr>
          <p:cNvGrpSpPr/>
          <p:nvPr/>
        </p:nvGrpSpPr>
        <p:grpSpPr>
          <a:xfrm>
            <a:off x="6502582" y="4037771"/>
            <a:ext cx="5181602" cy="1024606"/>
            <a:chOff x="905551" y="2005399"/>
            <a:chExt cx="5181602" cy="9817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27FE25-D8A0-4489-BDDC-93A6151C79F5}"/>
                </a:ext>
              </a:extLst>
            </p:cNvPr>
            <p:cNvSpPr/>
            <p:nvPr/>
          </p:nvSpPr>
          <p:spPr>
            <a:xfrm>
              <a:off x="905551" y="2444084"/>
              <a:ext cx="5181601" cy="5430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C91B8B8-1445-42C9-85CE-1F58D2057154}"/>
                </a:ext>
              </a:extLst>
            </p:cNvPr>
            <p:cNvGrpSpPr/>
            <p:nvPr/>
          </p:nvGrpSpPr>
          <p:grpSpPr>
            <a:xfrm>
              <a:off x="905553" y="2005399"/>
              <a:ext cx="5181600" cy="445531"/>
              <a:chOff x="855468" y="1825917"/>
              <a:chExt cx="5181600" cy="44553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B22BD15-1F49-454F-B257-658C6B84CBB3}"/>
                  </a:ext>
                </a:extLst>
              </p:cNvPr>
              <p:cNvSpPr/>
              <p:nvPr/>
            </p:nvSpPr>
            <p:spPr>
              <a:xfrm>
                <a:off x="855468" y="1825917"/>
                <a:ext cx="5181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4695A4CE-82A6-46B1-8A6C-BEDFD69A7F3A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FA0F1CA-7347-4879-9D93-3F509772CC0A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B9205907-D89B-4E05-9E99-FAA95DDD585D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42812001-FB81-49F1-8138-A1FC4A790510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D1B1A7F1-AD59-42DE-A384-67AB777A406D}"/>
              </a:ext>
            </a:extLst>
          </p:cNvPr>
          <p:cNvSpPr/>
          <p:nvPr/>
        </p:nvSpPr>
        <p:spPr>
          <a:xfrm>
            <a:off x="1551163" y="3109205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6CAAEC4-D730-4357-ADC3-C9F513DFC212}"/>
              </a:ext>
            </a:extLst>
          </p:cNvPr>
          <p:cNvGrpSpPr/>
          <p:nvPr/>
        </p:nvGrpSpPr>
        <p:grpSpPr>
          <a:xfrm>
            <a:off x="507814" y="4037771"/>
            <a:ext cx="5181602" cy="1024606"/>
            <a:chOff x="905551" y="2005399"/>
            <a:chExt cx="5181602" cy="9817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8A1AC-B39F-4813-A980-CF673D7A21A7}"/>
                </a:ext>
              </a:extLst>
            </p:cNvPr>
            <p:cNvSpPr/>
            <p:nvPr/>
          </p:nvSpPr>
          <p:spPr>
            <a:xfrm>
              <a:off x="905551" y="2444084"/>
              <a:ext cx="5181601" cy="5430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E3E7FDA-DE90-4AFB-BE24-E6D83CF2A9C7}"/>
                </a:ext>
              </a:extLst>
            </p:cNvPr>
            <p:cNvGrpSpPr/>
            <p:nvPr/>
          </p:nvGrpSpPr>
          <p:grpSpPr>
            <a:xfrm>
              <a:off x="905553" y="2005399"/>
              <a:ext cx="5181600" cy="445531"/>
              <a:chOff x="855468" y="1825917"/>
              <a:chExt cx="5181600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EC86FD-5A1B-4336-8CD4-1067DBE51CB5}"/>
                  </a:ext>
                </a:extLst>
              </p:cNvPr>
              <p:cNvSpPr/>
              <p:nvPr/>
            </p:nvSpPr>
            <p:spPr>
              <a:xfrm>
                <a:off x="855468" y="1825917"/>
                <a:ext cx="5181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1F1F1F"/>
                  </a:solidFill>
                </a:endParaRPr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B9250925-5E26-4ADA-9924-07AC1188EF9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5D9425C8-AA10-4208-A740-17812DC69814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D100178A-DF0D-4739-852F-4F13B2AF416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E7B9891E-1C0A-418A-A435-EDE48A86197B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4616477-FE90-417F-9BDE-B42F195B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balises (tag)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96C90F-C458-439E-96C1-930CBB344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442" y="3410117"/>
            <a:ext cx="2884496" cy="46496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balises en paires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C98924C-1827-475E-9EAD-0F35BE51E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2583" y="3410117"/>
            <a:ext cx="5181600" cy="46496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balises orphelines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828A8C-9D0C-4D87-ACEF-BBAFA4415953}"/>
              </a:ext>
            </a:extLst>
          </p:cNvPr>
          <p:cNvSpPr txBox="1"/>
          <p:nvPr/>
        </p:nvSpPr>
        <p:spPr>
          <a:xfrm>
            <a:off x="838200" y="1753694"/>
            <a:ext cx="9429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Brique de base du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Permet de structurer la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Insensibles à la casse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BA8DB86-5F6E-4DD3-B6B2-D1B8EE6FC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40" y="4550357"/>
            <a:ext cx="486909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fr-FR" sz="18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&lt;tag </a:t>
            </a:r>
            <a:r>
              <a:rPr lang="en-US" altLang="fr-FR" sz="18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attribute</a:t>
            </a:r>
            <a:r>
              <a:rPr lang="en-US" altLang="fr-FR" sz="1800" dirty="0">
                <a:solidFill>
                  <a:srgbClr val="FFCD2F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"</a:t>
            </a:r>
            <a:r>
              <a:rPr lang="en-US" altLang="fr-FR" sz="1800" dirty="0">
                <a:solidFill>
                  <a:srgbClr val="FFCD2F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value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"</a:t>
            </a:r>
            <a:r>
              <a:rPr lang="en-US" altLang="fr-FR" sz="18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Text</a:t>
            </a:r>
            <a:r>
              <a:rPr lang="en-US" altLang="fr-FR" sz="18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&lt;/tag&gt;</a:t>
            </a:r>
            <a:endParaRPr lang="en-US" altLang="fr-FR" sz="40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141235F-BDB0-41BB-B6FB-3E857D7B9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438" y="4556552"/>
            <a:ext cx="355063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fr-FR" sz="18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&lt;tag </a:t>
            </a:r>
            <a:r>
              <a:rPr lang="en-US" altLang="fr-FR" sz="18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attribute</a:t>
            </a:r>
            <a:r>
              <a:rPr lang="en-US" altLang="fr-FR" sz="1800" dirty="0">
                <a:solidFill>
                  <a:srgbClr val="FFCD2F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"</a:t>
            </a:r>
            <a:r>
              <a:rPr lang="en-US" altLang="fr-FR" sz="1800" dirty="0">
                <a:solidFill>
                  <a:srgbClr val="FFCD2F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value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"</a:t>
            </a:r>
            <a:r>
              <a:rPr lang="en-US" altLang="fr-FR" sz="18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 /&gt;</a:t>
            </a:r>
            <a:endParaRPr lang="en-US" altLang="fr-FR" sz="40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5D5C669-DF33-4AED-9974-701FF772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14</a:t>
            </a:fld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75E7DB9-4655-4C28-9E5A-F611BA356317}"/>
              </a:ext>
            </a:extLst>
          </p:cNvPr>
          <p:cNvSpPr/>
          <p:nvPr/>
        </p:nvSpPr>
        <p:spPr>
          <a:xfrm>
            <a:off x="9481776" y="5169059"/>
            <a:ext cx="902619" cy="902222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CD623F5-6D91-4DA2-B956-3E2F8DABE697}"/>
              </a:ext>
            </a:extLst>
          </p:cNvPr>
          <p:cNvSpPr/>
          <p:nvPr/>
        </p:nvSpPr>
        <p:spPr>
          <a:xfrm>
            <a:off x="1551163" y="5109994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90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e 31">
            <a:extLst>
              <a:ext uri="{FF2B5EF4-FFF2-40B4-BE49-F238E27FC236}">
                <a16:creationId xmlns:a16="http://schemas.microsoft.com/office/drawing/2014/main" id="{ED113DA1-1CB3-47CC-ABAE-BF7DD03BB084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B00724-156A-44E4-9A90-6B3B5D6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Répartition des balises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1878902-581C-4F9C-976D-45F7ED267D61}"/>
              </a:ext>
            </a:extLst>
          </p:cNvPr>
          <p:cNvSpPr txBox="1">
            <a:spLocks/>
          </p:cNvSpPr>
          <p:nvPr/>
        </p:nvSpPr>
        <p:spPr>
          <a:xfrm>
            <a:off x="838197" y="1644321"/>
            <a:ext cx="1913389" cy="41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EC3724"/>
                </a:solidFill>
                <a:latin typeface="Bahnschrift SemiBold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Impossible :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DE5890-8311-4BF4-B414-BD8F7650FCEE}"/>
              </a:ext>
            </a:extLst>
          </p:cNvPr>
          <p:cNvSpPr txBox="1">
            <a:spLocks/>
          </p:cNvSpPr>
          <p:nvPr/>
        </p:nvSpPr>
        <p:spPr>
          <a:xfrm>
            <a:off x="838196" y="3769441"/>
            <a:ext cx="1913389" cy="41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latin typeface="Bahnschrift SemiBold" panose="020B0502040204020203" pitchFamily="34" charset="0"/>
              </a:rPr>
              <a:t>Possible :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CCC9A4-067F-4629-B75E-29CF89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15</a:t>
            </a:fld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9B9C33A-2FC5-4F9E-B94F-DBC126695EDA}"/>
              </a:ext>
            </a:extLst>
          </p:cNvPr>
          <p:cNvGrpSpPr/>
          <p:nvPr/>
        </p:nvGrpSpPr>
        <p:grpSpPr>
          <a:xfrm>
            <a:off x="838197" y="2105654"/>
            <a:ext cx="10498334" cy="1319653"/>
            <a:chOff x="905551" y="2005399"/>
            <a:chExt cx="10498334" cy="13196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41D329-447B-4C9D-852D-85B515FAAF3E}"/>
                </a:ext>
              </a:extLst>
            </p:cNvPr>
            <p:cNvSpPr/>
            <p:nvPr/>
          </p:nvSpPr>
          <p:spPr>
            <a:xfrm>
              <a:off x="905551" y="2444085"/>
              <a:ext cx="10498333" cy="88096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4B6E7741-53C0-43A4-B882-E9704986D0F8}"/>
                </a:ext>
              </a:extLst>
            </p:cNvPr>
            <p:cNvGrpSpPr/>
            <p:nvPr/>
          </p:nvGrpSpPr>
          <p:grpSpPr>
            <a:xfrm>
              <a:off x="905552" y="2005399"/>
              <a:ext cx="10498333" cy="445531"/>
              <a:chOff x="855467" y="1825917"/>
              <a:chExt cx="10498333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F25F9-02D6-4FAB-9C39-DE1074AAE95B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4983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7B19B0C2-643F-4846-AE19-EF69B76E5572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E897FB5D-64DA-4E1F-8535-9153BF46BC35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65F9CFEF-C171-4801-BD59-DBE2F342974F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F4FB5DC6-2170-4DC5-A118-CF2E6331A1C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F714CA3-C052-41AA-8018-2E7E23934BE0}"/>
              </a:ext>
            </a:extLst>
          </p:cNvPr>
          <p:cNvSpPr txBox="1">
            <a:spLocks/>
          </p:cNvSpPr>
          <p:nvPr/>
        </p:nvSpPr>
        <p:spPr>
          <a:xfrm>
            <a:off x="959064" y="2585319"/>
            <a:ext cx="10515599" cy="783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&lt;p&gt;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Lorem ipsum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dolor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sit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amet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,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consectetur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adipiscing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elit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. 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strong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Mauris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maximus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lacus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at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pellentesque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eleifend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.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&lt;/p&gt;&lt;/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strong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F053FB5-383B-434D-809E-564CD0479D3F}"/>
              </a:ext>
            </a:extLst>
          </p:cNvPr>
          <p:cNvGrpSpPr/>
          <p:nvPr/>
        </p:nvGrpSpPr>
        <p:grpSpPr>
          <a:xfrm>
            <a:off x="838196" y="4254687"/>
            <a:ext cx="10498334" cy="2049387"/>
            <a:chOff x="905551" y="2005399"/>
            <a:chExt cx="10498334" cy="19637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B62827-B210-40F0-A20A-7B18735832BC}"/>
                </a:ext>
              </a:extLst>
            </p:cNvPr>
            <p:cNvSpPr/>
            <p:nvPr/>
          </p:nvSpPr>
          <p:spPr>
            <a:xfrm>
              <a:off x="905551" y="2444085"/>
              <a:ext cx="10498333" cy="152502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0F8C00F6-EEA9-4B63-AF6E-C061CBFE19A6}"/>
                </a:ext>
              </a:extLst>
            </p:cNvPr>
            <p:cNvGrpSpPr/>
            <p:nvPr/>
          </p:nvGrpSpPr>
          <p:grpSpPr>
            <a:xfrm>
              <a:off x="905552" y="2005399"/>
              <a:ext cx="10498333" cy="445531"/>
              <a:chOff x="855467" y="1825917"/>
              <a:chExt cx="10498333" cy="4455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F58CAF-2795-4419-B956-BF3683A15F79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4983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F8007356-806E-4D6C-B0B6-F3180052091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F172021A-0EA9-473D-BF09-8D5D197A8D39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5A5D91B7-15D0-4669-B920-1E7B1E43EED9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42C2B436-C17F-4A10-8C34-D1461E48295D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20001C-7B90-4102-8510-994D9FBD3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9064" y="4745634"/>
            <a:ext cx="10515599" cy="1697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&lt;p&gt;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	Lorem ipsum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dolor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sit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amet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,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consectetur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adipiscing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elit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.		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strong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Mauris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	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maximus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lacus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at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pellentesque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eleifend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Ubuntu Mono" panose="020B0509030602030204" pitchFamily="49" charset="0"/>
              </a:rPr>
              <a:t>.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strong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26719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7B920-DF96-48F3-B3EA-A09E7AED3F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A8540C0-B8DB-476F-990D-EE3C809D9E9A}"/>
              </a:ext>
            </a:extLst>
          </p:cNvPr>
          <p:cNvSpPr/>
          <p:nvPr/>
        </p:nvSpPr>
        <p:spPr>
          <a:xfrm>
            <a:off x="9803859" y="4124608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288DD6C-4C3F-49BA-B46C-632C75FF755B}"/>
              </a:ext>
            </a:extLst>
          </p:cNvPr>
          <p:cNvSpPr/>
          <p:nvPr/>
        </p:nvSpPr>
        <p:spPr>
          <a:xfrm>
            <a:off x="9629775" y="3989671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704AC-79F5-4877-9750-D8D77276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Quelques 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E7F82D-3D55-4C14-9924-62F7128A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851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http://perdu.com/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http://isminexample.epizy.com/</a:t>
            </a:r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dirty="0">
              <a:solidFill>
                <a:srgbClr val="D1880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6065036-12CE-42D5-9B3E-90966B30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16</a:t>
            </a:fld>
            <a:endParaRPr lang="fr-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8A97FF5-9C8E-48ED-A10B-E4C21D246A1D}"/>
              </a:ext>
            </a:extLst>
          </p:cNvPr>
          <p:cNvSpPr txBox="1">
            <a:spLocks/>
          </p:cNvSpPr>
          <p:nvPr/>
        </p:nvSpPr>
        <p:spPr>
          <a:xfrm>
            <a:off x="838200" y="3989671"/>
            <a:ext cx="10515600" cy="1643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Regarder le code de la page </a:t>
            </a:r>
            <a:r>
              <a:rPr lang="fr-FR" sz="2600" i="1" dirty="0">
                <a:solidFill>
                  <a:srgbClr val="D188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perdu.com</a:t>
            </a:r>
            <a:r>
              <a:rPr lang="fr-FR" sz="2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grâce à </a:t>
            </a:r>
            <a:r>
              <a:rPr lang="fr-FR" sz="26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F12</a:t>
            </a:r>
          </a:p>
          <a:p>
            <a:r>
              <a:rPr lang="fr-FR" sz="2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quoi servent toutes les fenêtres de l’inspecteur ?</a:t>
            </a:r>
          </a:p>
          <a:p>
            <a:r>
              <a:rPr lang="fr-FR" sz="2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Comment se compose une page HTML classique ?</a:t>
            </a:r>
          </a:p>
          <a:p>
            <a:endParaRPr lang="fr-FR" sz="2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5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>
            <a:extLst>
              <a:ext uri="{FF2B5EF4-FFF2-40B4-BE49-F238E27FC236}">
                <a16:creationId xmlns:a16="http://schemas.microsoft.com/office/drawing/2014/main" id="{6E337488-2B75-41AC-858A-97DA7712CA19}"/>
              </a:ext>
            </a:extLst>
          </p:cNvPr>
          <p:cNvSpPr/>
          <p:nvPr/>
        </p:nvSpPr>
        <p:spPr>
          <a:xfrm>
            <a:off x="-509531" y="4467260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42DF75-A64E-4010-863B-9D331EEC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33" y="148313"/>
            <a:ext cx="10515600" cy="1325563"/>
          </a:xfrm>
        </p:spPr>
        <p:txBody>
          <a:bodyPr/>
          <a:lstStyle/>
          <a:p>
            <a:r>
              <a:rPr lang="fr-FR" spc="300" dirty="0">
                <a:latin typeface="Bahnschrift SemiBold SemiConden" panose="020B0502040204020203" pitchFamily="34" charset="0"/>
              </a:rPr>
              <a:t>Les bases d’une page HTML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331A1F-D26A-46E0-B7B5-C049AAB8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17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CF0D3C-D865-4735-8082-1CB4CBD1042B}"/>
              </a:ext>
            </a:extLst>
          </p:cNvPr>
          <p:cNvGrpSpPr/>
          <p:nvPr/>
        </p:nvGrpSpPr>
        <p:grpSpPr>
          <a:xfrm>
            <a:off x="846833" y="1580872"/>
            <a:ext cx="10498334" cy="4738247"/>
            <a:chOff x="905551" y="2005399"/>
            <a:chExt cx="10498334" cy="454016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E09787-5DA5-4211-8D8C-99641DD0BCDF}"/>
                </a:ext>
              </a:extLst>
            </p:cNvPr>
            <p:cNvSpPr/>
            <p:nvPr/>
          </p:nvSpPr>
          <p:spPr>
            <a:xfrm>
              <a:off x="905551" y="2444084"/>
              <a:ext cx="10498333" cy="410147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C3FAB3D-38ED-47D5-8E77-D67DA7B9F7A1}"/>
                </a:ext>
              </a:extLst>
            </p:cNvPr>
            <p:cNvGrpSpPr/>
            <p:nvPr/>
          </p:nvGrpSpPr>
          <p:grpSpPr>
            <a:xfrm>
              <a:off x="905552" y="2005399"/>
              <a:ext cx="10498333" cy="445531"/>
              <a:chOff x="855467" y="1825917"/>
              <a:chExt cx="10498333" cy="44553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BAC11A-EA9B-4B1A-8D97-FE6FAE7B830A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4983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A8693A0B-B933-49F6-A6D2-227DE74FAA4F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DE987389-1BA8-4EC8-9C2C-B420BCF1353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1B4C04CE-9449-4E71-85E5-AE64DB87A17B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187D75C9-0F5D-4762-8589-46B57E1FA996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72EC9699-0A53-4082-B87B-2163243EC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0410" y="2162970"/>
            <a:ext cx="10110519" cy="4031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F3229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&lt;html&gt;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meta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charset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="utf-8"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F7E1D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B41E1E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link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rel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='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stylesheet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'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href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CD2F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='./style.css'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/&gt;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B41E1E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Titre de la page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CC414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&lt;!--[if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lt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IE 9]&gt;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    &lt;script src="http://html5shiv.googlecode.com/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svn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trunk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/html5.js"&gt;&lt;/script&gt;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    &lt;script&gt;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alert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('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Please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upgrade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your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browser version');&lt;/script&gt;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&lt;![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endif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]--&gt;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&lt;body&gt;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4141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&lt;!-- Contenu de la page --&gt;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06060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    &lt;/body&gt;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C3724"/>
                </a:solidFill>
                <a:effectLst/>
                <a:latin typeface="Ubuntu Mono" panose="020B0509030602030204" pitchFamily="49" charset="0"/>
                <a:cs typeface="Courier New" panose="02070309020205020404" pitchFamily="49" charset="0"/>
              </a:rPr>
              <a:t>&lt;/html&gt;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EC3724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2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>
            <a:extLst>
              <a:ext uri="{FF2B5EF4-FFF2-40B4-BE49-F238E27FC236}">
                <a16:creationId xmlns:a16="http://schemas.microsoft.com/office/drawing/2014/main" id="{31299A57-8E50-48D3-B4FA-3139A390DC46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6893FE0-93E2-455E-9D12-50401B4D8347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FB92E1-1004-4EE9-97A8-38195E8E2ADF}"/>
              </a:ext>
            </a:extLst>
          </p:cNvPr>
          <p:cNvGrpSpPr/>
          <p:nvPr/>
        </p:nvGrpSpPr>
        <p:grpSpPr>
          <a:xfrm>
            <a:off x="838200" y="3899637"/>
            <a:ext cx="10515600" cy="984220"/>
            <a:chOff x="905552" y="2005399"/>
            <a:chExt cx="10515600" cy="94307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14A668-A7DD-47EC-9787-DC318DDE62B9}"/>
                </a:ext>
              </a:extLst>
            </p:cNvPr>
            <p:cNvSpPr/>
            <p:nvPr/>
          </p:nvSpPr>
          <p:spPr>
            <a:xfrm>
              <a:off x="905552" y="2444085"/>
              <a:ext cx="10515600" cy="5043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80318FD-B5F1-455D-B932-F1D67BDCEC2E}"/>
                </a:ext>
              </a:extLst>
            </p:cNvPr>
            <p:cNvGrpSpPr/>
            <p:nvPr/>
          </p:nvGrpSpPr>
          <p:grpSpPr>
            <a:xfrm>
              <a:off x="905552" y="2005399"/>
              <a:ext cx="10515600" cy="445531"/>
              <a:chOff x="855467" y="1825917"/>
              <a:chExt cx="10515600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2B3322-8A07-406E-9495-6AC670C9209A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515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2A6A4442-131C-4FAF-A9FE-759464C6371F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1B5FE53F-3B7F-4DF8-9318-CA9660C14C4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92C8D99-652B-40B4-875C-9467EC54EC6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08C6F5D-B961-48A2-A8EA-F492495CD4F2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749D583-CFC8-477A-855A-BA6B8BD2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commentaires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1424AC-C7A8-49E2-87C9-B3397F6A5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10851"/>
            <a:ext cx="10515600" cy="1233690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Très utiles pour la compréhension (notamment sur les gros codes)</a:t>
            </a:r>
          </a:p>
          <a:p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Attention cependant à leur contenu (risques de sécurité)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9D5CE1-EE2F-4AA5-9052-88230F03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1777" y="4412696"/>
            <a:ext cx="5862002" cy="76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&lt;!-- Ceci est un commentaire --&gt;</a:t>
            </a:r>
            <a:br>
              <a:rPr lang="fr-FR" alt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</a:br>
            <a:endParaRPr lang="fr-FR" sz="2400" dirty="0">
              <a:solidFill>
                <a:schemeClr val="accent2">
                  <a:lumMod val="40000"/>
                  <a:lumOff val="6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40AE6-1AE7-4244-858B-88196828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28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lipse 42">
            <a:extLst>
              <a:ext uri="{FF2B5EF4-FFF2-40B4-BE49-F238E27FC236}">
                <a16:creationId xmlns:a16="http://schemas.microsoft.com/office/drawing/2014/main" id="{20EA8419-4962-4D29-82CB-EC4DEDF38796}"/>
              </a:ext>
            </a:extLst>
          </p:cNvPr>
          <p:cNvSpPr/>
          <p:nvPr/>
        </p:nvSpPr>
        <p:spPr>
          <a:xfrm>
            <a:off x="1514921" y="4224771"/>
            <a:ext cx="1000847" cy="1000407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EE64A86-33BC-4341-82B7-4C1AB1F890DC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9EAAEE1-9A9F-4B12-A617-5B794181922C}"/>
              </a:ext>
            </a:extLst>
          </p:cNvPr>
          <p:cNvSpPr/>
          <p:nvPr/>
        </p:nvSpPr>
        <p:spPr>
          <a:xfrm>
            <a:off x="9921144" y="4224770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9CD0266-82C3-48FD-A802-73F35F2F4EDE}"/>
              </a:ext>
            </a:extLst>
          </p:cNvPr>
          <p:cNvSpPr/>
          <p:nvPr/>
        </p:nvSpPr>
        <p:spPr>
          <a:xfrm>
            <a:off x="9821041" y="4450482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841985C-D2F0-4971-AB46-039D4ED5C88D}"/>
              </a:ext>
            </a:extLst>
          </p:cNvPr>
          <p:cNvGrpSpPr/>
          <p:nvPr/>
        </p:nvGrpSpPr>
        <p:grpSpPr>
          <a:xfrm>
            <a:off x="1229124" y="4671958"/>
            <a:ext cx="4544465" cy="984220"/>
            <a:chOff x="905552" y="2005399"/>
            <a:chExt cx="4544465" cy="94307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56DF42-CB6E-48B3-BFF1-5832841E85BD}"/>
                </a:ext>
              </a:extLst>
            </p:cNvPr>
            <p:cNvSpPr/>
            <p:nvPr/>
          </p:nvSpPr>
          <p:spPr>
            <a:xfrm>
              <a:off x="905552" y="2444085"/>
              <a:ext cx="4544465" cy="5043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6038FC54-92CE-4042-9B5B-16CFEF99DE24}"/>
                </a:ext>
              </a:extLst>
            </p:cNvPr>
            <p:cNvGrpSpPr/>
            <p:nvPr/>
          </p:nvGrpSpPr>
          <p:grpSpPr>
            <a:xfrm>
              <a:off x="905552" y="2005399"/>
              <a:ext cx="4544465" cy="445531"/>
              <a:chOff x="855467" y="1825917"/>
              <a:chExt cx="4544465" cy="4455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152F113-157C-4B37-B365-E416495D2F19}"/>
                  </a:ext>
                </a:extLst>
              </p:cNvPr>
              <p:cNvSpPr/>
              <p:nvPr/>
            </p:nvSpPr>
            <p:spPr>
              <a:xfrm>
                <a:off x="855467" y="1825917"/>
                <a:ext cx="45444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27EDEBBD-A8FF-428D-B64E-F8AF654DE2D6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B2B49C5C-BDB3-4393-B7F1-F69D05418F2E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730AD085-5E4D-4F1F-801C-2027C8272D86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EFD5C5BA-0BFE-43B3-AF0E-C604B42BE084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B7CFB804-3066-43A9-BA97-6F127772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balises de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70C40F-AB2F-47B2-9917-FDDD6B72FF48}"/>
              </a:ext>
            </a:extLst>
          </p:cNvPr>
          <p:cNvSpPr txBox="1">
            <a:spLocks/>
          </p:cNvSpPr>
          <p:nvPr/>
        </p:nvSpPr>
        <p:spPr>
          <a:xfrm>
            <a:off x="1421937" y="5164068"/>
            <a:ext cx="1186816" cy="4649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altLang="fr-FR" sz="24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sz="2400" dirty="0" err="1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br</a:t>
            </a:r>
            <a:r>
              <a:rPr lang="fr-FR" altLang="fr-FR" sz="24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 /&gt;</a:t>
            </a:r>
            <a:br>
              <a:rPr lang="fr-FR" alt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</a:br>
            <a:endParaRPr lang="fr-FR" sz="2400" dirty="0">
              <a:latin typeface="Ubuntu Mono" panose="020B0509030602030204" pitchFamily="49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395AE2-AFE3-4A4E-942A-F5C69E25EB2E}"/>
              </a:ext>
            </a:extLst>
          </p:cNvPr>
          <p:cNvSpPr txBox="1"/>
          <p:nvPr/>
        </p:nvSpPr>
        <p:spPr>
          <a:xfrm>
            <a:off x="838200" y="2427342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Un simple retour à la ligne ou un saut de ligne dans le code n’a aucun effet sur la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Le saut de ligne se fait avec 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dirty="0" err="1">
                <a:solidFill>
                  <a:srgbClr val="EC3724"/>
                </a:solidFill>
                <a:latin typeface="Ubuntu Mono" panose="020B0509030602030204" pitchFamily="49" charset="0"/>
              </a:rPr>
              <a:t>br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 /&gt;</a:t>
            </a:r>
            <a:r>
              <a:rPr lang="fr-FR" dirty="0">
                <a:latin typeface="Lato" panose="020F0502020204030203" pitchFamily="34" charset="0"/>
              </a:rPr>
              <a:t>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au sein d’un paragraphe seulement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Ne pas utiliser 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dirty="0" err="1">
                <a:solidFill>
                  <a:srgbClr val="EC3724"/>
                </a:solidFill>
                <a:latin typeface="Ubuntu Mono" panose="020B0509030602030204" pitchFamily="49" charset="0"/>
              </a:rPr>
              <a:t>br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 /&gt;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pour faire de la miser en forme</a:t>
            </a:r>
            <a:endParaRPr lang="fr-FR" dirty="0">
              <a:latin typeface="Lato" panose="020F0502020204030203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9E4D87-7BBF-4B1C-AD46-4FA9CC61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19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25FB4-9EC5-4431-A01D-DB5F65F598C3}"/>
              </a:ext>
            </a:extLst>
          </p:cNvPr>
          <p:cNvGrpSpPr/>
          <p:nvPr/>
        </p:nvGrpSpPr>
        <p:grpSpPr>
          <a:xfrm>
            <a:off x="6418411" y="4635476"/>
            <a:ext cx="4544465" cy="984220"/>
            <a:chOff x="905552" y="2005399"/>
            <a:chExt cx="4544465" cy="94307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F7DA87-66B6-4EB8-8B6B-D444D2AE832D}"/>
                </a:ext>
              </a:extLst>
            </p:cNvPr>
            <p:cNvSpPr/>
            <p:nvPr/>
          </p:nvSpPr>
          <p:spPr>
            <a:xfrm>
              <a:off x="905552" y="2444085"/>
              <a:ext cx="4544465" cy="5043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AD3DF37-5326-494D-9E97-E4E4C4B46E09}"/>
                </a:ext>
              </a:extLst>
            </p:cNvPr>
            <p:cNvGrpSpPr/>
            <p:nvPr/>
          </p:nvGrpSpPr>
          <p:grpSpPr>
            <a:xfrm>
              <a:off x="905552" y="2005399"/>
              <a:ext cx="4544465" cy="445531"/>
              <a:chOff x="855467" y="1825917"/>
              <a:chExt cx="4544465" cy="4455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8C098B-BD7B-4ABC-B5CE-92EFDF4D8172}"/>
                  </a:ext>
                </a:extLst>
              </p:cNvPr>
              <p:cNvSpPr/>
              <p:nvPr/>
            </p:nvSpPr>
            <p:spPr>
              <a:xfrm>
                <a:off x="855467" y="1825917"/>
                <a:ext cx="45444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A823D7BB-5453-4C20-B3E3-7453393AE2AC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0116271C-946A-4F69-86CB-D5BFD7411736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983647DF-566B-4843-B041-7FC7F93DA09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13BAAA1D-B8F0-4699-8B64-ED1173F4ADE1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32C90805-121D-47F3-BD7D-C1C231F0AEE1}"/>
              </a:ext>
            </a:extLst>
          </p:cNvPr>
          <p:cNvSpPr txBox="1">
            <a:spLocks/>
          </p:cNvSpPr>
          <p:nvPr/>
        </p:nvSpPr>
        <p:spPr>
          <a:xfrm>
            <a:off x="6611988" y="5118631"/>
            <a:ext cx="3621258" cy="4649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altLang="fr-FR" sz="24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&lt;p&gt; </a:t>
            </a:r>
            <a:r>
              <a:rPr lang="fr-FR" altLang="fr-FR" sz="24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Un paragraphe </a:t>
            </a:r>
            <a:r>
              <a:rPr lang="fr-FR" altLang="fr-FR" sz="24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&lt;/p&gt;</a:t>
            </a:r>
            <a:br>
              <a:rPr lang="fr-FR" alt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</a:br>
            <a:endParaRPr lang="fr-FR" sz="2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1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D390BD-A5A8-4C61-979A-7EDE1886B4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67D2CE-BB75-4CB8-8A8B-9F09B897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686" y="1210354"/>
            <a:ext cx="6479432" cy="46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Découverte de nombreux langages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2D6DD5-2E2D-4D96-8FDB-5B44E756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D8D4FC2-1357-4192-9F7E-83758E167E3B}"/>
              </a:ext>
            </a:extLst>
          </p:cNvPr>
          <p:cNvSpPr/>
          <p:nvPr/>
        </p:nvSpPr>
        <p:spPr>
          <a:xfrm>
            <a:off x="1501301" y="1879739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2D4B94B-A5A1-47D0-9BF7-CB28EAB42403}"/>
              </a:ext>
            </a:extLst>
          </p:cNvPr>
          <p:cNvSpPr/>
          <p:nvPr/>
        </p:nvSpPr>
        <p:spPr>
          <a:xfrm>
            <a:off x="1501301" y="4332637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9A3CA8-B55E-4471-A8C5-99D8AC2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8" y="2766217"/>
            <a:ext cx="4519308" cy="1325563"/>
          </a:xfrm>
        </p:spPr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 programme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1D2F32B-359F-4D90-9E05-3350A45225A0}"/>
              </a:ext>
            </a:extLst>
          </p:cNvPr>
          <p:cNvSpPr/>
          <p:nvPr/>
        </p:nvSpPr>
        <p:spPr>
          <a:xfrm>
            <a:off x="11287224" y="155545"/>
            <a:ext cx="660746" cy="660455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E2D4C77-92C9-4CC7-A3B3-E82DDD1B376D}"/>
              </a:ext>
            </a:extLst>
          </p:cNvPr>
          <p:cNvSpPr txBox="1">
            <a:spLocks/>
          </p:cNvSpPr>
          <p:nvPr/>
        </p:nvSpPr>
        <p:spPr>
          <a:xfrm>
            <a:off x="5279686" y="2245040"/>
            <a:ext cx="6479432" cy="4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Créer un site pas à pas</a:t>
            </a: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31A1B190-CD6A-4D0B-9797-782DDAB692F9}"/>
              </a:ext>
            </a:extLst>
          </p:cNvPr>
          <p:cNvSpPr txBox="1">
            <a:spLocks/>
          </p:cNvSpPr>
          <p:nvPr/>
        </p:nvSpPr>
        <p:spPr>
          <a:xfrm>
            <a:off x="5279686" y="3275354"/>
            <a:ext cx="6479432" cy="4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bonnes pratiques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4CAA1A0B-8446-4CB7-AF9C-34FF9DF532B3}"/>
              </a:ext>
            </a:extLst>
          </p:cNvPr>
          <p:cNvSpPr txBox="1">
            <a:spLocks/>
          </p:cNvSpPr>
          <p:nvPr/>
        </p:nvSpPr>
        <p:spPr>
          <a:xfrm>
            <a:off x="5279686" y="4303644"/>
            <a:ext cx="6479432" cy="4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 petits </a:t>
            </a:r>
            <a:r>
              <a:rPr lang="fr-FR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tips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personnels</a:t>
            </a:r>
          </a:p>
          <a:p>
            <a:endParaRPr lang="fr-FR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8BDCE80-6D4F-4BFC-8B51-F7A37C0719C1}"/>
              </a:ext>
            </a:extLst>
          </p:cNvPr>
          <p:cNvSpPr txBox="1">
            <a:spLocks/>
          </p:cNvSpPr>
          <p:nvPr/>
        </p:nvSpPr>
        <p:spPr>
          <a:xfrm>
            <a:off x="5279686" y="5336796"/>
            <a:ext cx="6479432" cy="46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la pratique !</a:t>
            </a:r>
          </a:p>
        </p:txBody>
      </p:sp>
    </p:spTree>
    <p:extLst>
      <p:ext uri="{BB962C8B-B14F-4D97-AF65-F5344CB8AC3E}">
        <p14:creationId xmlns:p14="http://schemas.microsoft.com/office/powerpoint/2010/main" val="2158819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FF4BBAD-436A-4E5F-8A2D-C88A2933F27F}"/>
              </a:ext>
            </a:extLst>
          </p:cNvPr>
          <p:cNvGrpSpPr/>
          <p:nvPr/>
        </p:nvGrpSpPr>
        <p:grpSpPr>
          <a:xfrm>
            <a:off x="2511148" y="2377855"/>
            <a:ext cx="7169704" cy="3361940"/>
            <a:chOff x="905551" y="2005399"/>
            <a:chExt cx="7169704" cy="322139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8A9F1E-79F1-4B95-8686-73EE0A2FE43D}"/>
                </a:ext>
              </a:extLst>
            </p:cNvPr>
            <p:cNvSpPr/>
            <p:nvPr/>
          </p:nvSpPr>
          <p:spPr>
            <a:xfrm>
              <a:off x="905551" y="2444084"/>
              <a:ext cx="7169703" cy="278270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5A6326D-2D9C-4186-9A42-68822FF05284}"/>
                </a:ext>
              </a:extLst>
            </p:cNvPr>
            <p:cNvGrpSpPr/>
            <p:nvPr/>
          </p:nvGrpSpPr>
          <p:grpSpPr>
            <a:xfrm>
              <a:off x="905553" y="2005399"/>
              <a:ext cx="7169702" cy="445531"/>
              <a:chOff x="855468" y="1825917"/>
              <a:chExt cx="7169702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6BD88F-54CD-4E74-9C6F-2D9C7FD85ADD}"/>
                  </a:ext>
                </a:extLst>
              </p:cNvPr>
              <p:cNvSpPr/>
              <p:nvPr/>
            </p:nvSpPr>
            <p:spPr>
              <a:xfrm>
                <a:off x="855468" y="1825917"/>
                <a:ext cx="716970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3483F32A-2DA8-4AD0-85AF-26270A42D29B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CE8AA005-6C19-46FF-B24D-0E494DE1875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A2027812-6C77-4C5D-A4BD-01D9F86D82CE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0A560C8-2C3D-40E6-8E12-EE80018DF2FF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4A96536-717C-4752-8531-144AA073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balises de texte : mettre en valeur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3897B3EF-ECF8-4B90-8E22-E9F289A9FBBF}"/>
              </a:ext>
            </a:extLst>
          </p:cNvPr>
          <p:cNvSpPr txBox="1">
            <a:spLocks/>
          </p:cNvSpPr>
          <p:nvPr/>
        </p:nvSpPr>
        <p:spPr>
          <a:xfrm>
            <a:off x="2704726" y="2834027"/>
            <a:ext cx="6642483" cy="29057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&lt;i&gt; </a:t>
            </a:r>
            <a:r>
              <a:rPr lang="fr-FR" altLang="fr-FR" sz="22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Un texte en italique 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&lt;/i&gt;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sz="2200" dirty="0" err="1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em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&gt; </a:t>
            </a:r>
            <a:r>
              <a:rPr lang="fr-FR" altLang="fr-FR" sz="22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Un texte mis en valeur 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sz="2200" dirty="0" err="1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em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sz="2200" dirty="0" err="1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strong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&gt; </a:t>
            </a:r>
            <a:r>
              <a:rPr lang="fr-FR" altLang="fr-FR" sz="22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Un texte plus mis en valeur 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sz="2200" dirty="0" err="1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strong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&lt;mark&gt; </a:t>
            </a:r>
            <a:r>
              <a:rPr lang="fr-FR" altLang="fr-FR" sz="2200" dirty="0">
                <a:solidFill>
                  <a:schemeClr val="bg1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Un texte surligné </a:t>
            </a:r>
            <a:r>
              <a:rPr lang="fr-FR" altLang="fr-FR" sz="2200" dirty="0">
                <a:solidFill>
                  <a:srgbClr val="EC3724"/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&lt;/mark&gt;</a:t>
            </a:r>
            <a:endParaRPr lang="fr-FR" sz="22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0ED4EEB-17FC-43B8-BE18-915AA715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20</a:t>
            </a:fld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A42458B-733E-4FA1-8C73-0B5B955627DF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F9DE118-F15A-42D4-988F-B35218C8E386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8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8705A221-EC53-4B31-BAB2-B44C544FA31D}"/>
              </a:ext>
            </a:extLst>
          </p:cNvPr>
          <p:cNvSpPr/>
          <p:nvPr/>
        </p:nvSpPr>
        <p:spPr>
          <a:xfrm>
            <a:off x="-703108" y="4383639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7BD9136-F26E-4F3A-A532-4B19EF728947}"/>
              </a:ext>
            </a:extLst>
          </p:cNvPr>
          <p:cNvGrpSpPr/>
          <p:nvPr/>
        </p:nvGrpSpPr>
        <p:grpSpPr>
          <a:xfrm>
            <a:off x="846833" y="2062543"/>
            <a:ext cx="5172966" cy="3877499"/>
            <a:chOff x="905552" y="2005399"/>
            <a:chExt cx="5172966" cy="371540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C5E595-4BCC-465C-A6FF-83EFBB0AE301}"/>
                </a:ext>
              </a:extLst>
            </p:cNvPr>
            <p:cNvSpPr/>
            <p:nvPr/>
          </p:nvSpPr>
          <p:spPr>
            <a:xfrm>
              <a:off x="905552" y="2444085"/>
              <a:ext cx="5172966" cy="32767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509FD80-7F09-4EF8-90BC-73D5EE38049B}"/>
                </a:ext>
              </a:extLst>
            </p:cNvPr>
            <p:cNvGrpSpPr/>
            <p:nvPr/>
          </p:nvGrpSpPr>
          <p:grpSpPr>
            <a:xfrm>
              <a:off x="905552" y="2005399"/>
              <a:ext cx="5172965" cy="445531"/>
              <a:chOff x="855467" y="1825917"/>
              <a:chExt cx="5172965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6300A8-3B21-4DB6-8090-B12AEAB3984C}"/>
                  </a:ext>
                </a:extLst>
              </p:cNvPr>
              <p:cNvSpPr/>
              <p:nvPr/>
            </p:nvSpPr>
            <p:spPr>
              <a:xfrm>
                <a:off x="855467" y="1825917"/>
                <a:ext cx="51729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8C6B4669-CB78-40CF-B586-FEDF8CCF7F4C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38A9529D-5200-474A-BC8E-F6CEBCB924B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D2A3DD52-CE4C-4316-9399-E8F2AEE929AC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7448F03-84C3-4E1C-AE01-7BFB0D73859D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65E593C-5DB0-4301-8C57-124327F5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balises de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A72506-3002-4ED6-B898-15480CDF2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2410" y="2773128"/>
            <a:ext cx="4523931" cy="2914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&lt;h1&gt;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Titre principal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&lt;/h1&gt;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&lt;h2&gt;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Sous titre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&lt;/h2&gt;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&lt;h3&gt;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Sous </a:t>
            </a:r>
            <a:r>
              <a:rPr lang="fr-FR" sz="2200" dirty="0" err="1">
                <a:solidFill>
                  <a:schemeClr val="bg1"/>
                </a:solidFill>
                <a:latin typeface="Ubuntu Mono" panose="020B0509030602030204" pitchFamily="49" charset="0"/>
              </a:rPr>
              <a:t>sous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 titre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&lt;/h3&gt;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&lt;h4&gt;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…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&lt;/h4&gt;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&lt;h5&gt;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…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&lt;/h5&gt;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&lt;h6&gt; 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…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&lt;/h6&gt;</a:t>
            </a:r>
          </a:p>
          <a:p>
            <a:pPr marL="0" indent="0">
              <a:buNone/>
            </a:pPr>
            <a:endParaRPr lang="fr-FR" sz="22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45671E-E146-4FA0-9FF3-E3B27370D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2062542"/>
            <a:ext cx="5181600" cy="3877500"/>
          </a:xfrm>
        </p:spPr>
        <p:txBody>
          <a:bodyPr>
            <a:normAutofit/>
          </a:bodyPr>
          <a:lstStyle/>
          <a:p>
            <a:pPr algn="just"/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titres doivent être mis dans l’ordre au sein d’une même section</a:t>
            </a:r>
          </a:p>
          <a:p>
            <a:pPr algn="just"/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 pas choisir la balise en fonction de la taille que l’on souhaite</a:t>
            </a:r>
          </a:p>
          <a:p>
            <a:pPr algn="just"/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 est généralement préférable de n’avoir qu’une seule balise </a:t>
            </a:r>
            <a:r>
              <a:rPr lang="fr-FR" sz="2400" dirty="0">
                <a:solidFill>
                  <a:srgbClr val="EC3724"/>
                </a:solidFill>
                <a:latin typeface="Ubuntu Mono" panose="020B0509030602030204" pitchFamily="49" charset="0"/>
              </a:rPr>
              <a:t>&lt;h1&gt;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34146E-90D2-40B3-A1F9-B55D5D53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16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88AAFAAF-34C5-4D41-AA42-B707E0023A02}"/>
              </a:ext>
            </a:extLst>
          </p:cNvPr>
          <p:cNvSpPr/>
          <p:nvPr/>
        </p:nvSpPr>
        <p:spPr>
          <a:xfrm>
            <a:off x="1514921" y="4224771"/>
            <a:ext cx="1000847" cy="1000407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266552C-4ADB-4E12-80C9-9B1D3777E54B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899ED87-47BA-46FB-B51F-0C04D95CE903}"/>
              </a:ext>
            </a:extLst>
          </p:cNvPr>
          <p:cNvSpPr/>
          <p:nvPr/>
        </p:nvSpPr>
        <p:spPr>
          <a:xfrm>
            <a:off x="9921144" y="4224770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012E5C5-03B6-43E0-A07E-4D183ED8D6C9}"/>
              </a:ext>
            </a:extLst>
          </p:cNvPr>
          <p:cNvSpPr/>
          <p:nvPr/>
        </p:nvSpPr>
        <p:spPr>
          <a:xfrm>
            <a:off x="9821041" y="4450482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0EE39F5-B9DE-47C7-86EE-131C9463CD84}"/>
              </a:ext>
            </a:extLst>
          </p:cNvPr>
          <p:cNvGrpSpPr/>
          <p:nvPr/>
        </p:nvGrpSpPr>
        <p:grpSpPr>
          <a:xfrm>
            <a:off x="6310165" y="2766411"/>
            <a:ext cx="5172966" cy="2973470"/>
            <a:chOff x="905552" y="2005399"/>
            <a:chExt cx="5172966" cy="284916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B174AF-8610-4032-BCBF-B90D8F6C7E3C}"/>
                </a:ext>
              </a:extLst>
            </p:cNvPr>
            <p:cNvSpPr/>
            <p:nvPr/>
          </p:nvSpPr>
          <p:spPr>
            <a:xfrm>
              <a:off x="905552" y="2444085"/>
              <a:ext cx="5172966" cy="24104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550555B-DA03-46B3-80DB-CC23E0DA0F0B}"/>
                </a:ext>
              </a:extLst>
            </p:cNvPr>
            <p:cNvGrpSpPr/>
            <p:nvPr/>
          </p:nvGrpSpPr>
          <p:grpSpPr>
            <a:xfrm>
              <a:off x="905552" y="2005399"/>
              <a:ext cx="5172965" cy="445531"/>
              <a:chOff x="855467" y="1825917"/>
              <a:chExt cx="5172965" cy="44553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0404ADE-A204-4656-B7B2-FAB2897B5E22}"/>
                  </a:ext>
                </a:extLst>
              </p:cNvPr>
              <p:cNvSpPr/>
              <p:nvPr/>
            </p:nvSpPr>
            <p:spPr>
              <a:xfrm>
                <a:off x="855467" y="1825917"/>
                <a:ext cx="51729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F83AD931-FF76-4D36-A6EB-3A65FC90CB0B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81A88820-98CD-46AB-8245-9717E4314513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BD11F021-A479-4953-8949-A1DBD2D7F37B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147724ED-82A0-489C-8285-8167BA9DE979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02FFA5B-00C0-499C-AA82-13B57A80EA73}"/>
              </a:ext>
            </a:extLst>
          </p:cNvPr>
          <p:cNvGrpSpPr/>
          <p:nvPr/>
        </p:nvGrpSpPr>
        <p:grpSpPr>
          <a:xfrm>
            <a:off x="750046" y="2766596"/>
            <a:ext cx="5172966" cy="2973470"/>
            <a:chOff x="905552" y="2005399"/>
            <a:chExt cx="5172966" cy="284916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916FF7-5953-4353-8719-A786FBF21829}"/>
                </a:ext>
              </a:extLst>
            </p:cNvPr>
            <p:cNvSpPr/>
            <p:nvPr/>
          </p:nvSpPr>
          <p:spPr>
            <a:xfrm>
              <a:off x="905552" y="2444085"/>
              <a:ext cx="5172966" cy="241047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9E21C4B-F53E-45D3-84CE-CA963D2BE770}"/>
                </a:ext>
              </a:extLst>
            </p:cNvPr>
            <p:cNvGrpSpPr/>
            <p:nvPr/>
          </p:nvGrpSpPr>
          <p:grpSpPr>
            <a:xfrm>
              <a:off x="905552" y="2005399"/>
              <a:ext cx="5172965" cy="445531"/>
              <a:chOff x="855467" y="1825917"/>
              <a:chExt cx="5172965" cy="4455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E48210-8057-4266-9CF2-D8F7F6505881}"/>
                  </a:ext>
                </a:extLst>
              </p:cNvPr>
              <p:cNvSpPr/>
              <p:nvPr/>
            </p:nvSpPr>
            <p:spPr>
              <a:xfrm>
                <a:off x="855467" y="1825917"/>
                <a:ext cx="51729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3F7F6930-0E2A-46F1-9172-B04EFA4CEBD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69AB240-F9EA-48B1-AC06-602AFECBA044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8D218F9E-3491-4EC2-9A8E-BA5085012823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BB12CA0C-D66A-48DE-B3DC-1D0E5489F385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562A9DA-5EBF-4AAF-8DBD-CFA233A0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balises de listes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1B25F-926E-4678-B60B-24737D040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134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listes ordonnées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D1958C-E549-4D4E-8162-69376AD1E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1347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listes à puces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78D8C10-49E1-48A0-8B18-18CCE4460FE7}"/>
              </a:ext>
            </a:extLst>
          </p:cNvPr>
          <p:cNvSpPr txBox="1">
            <a:spLocks/>
          </p:cNvSpPr>
          <p:nvPr/>
        </p:nvSpPr>
        <p:spPr>
          <a:xfrm>
            <a:off x="943623" y="3343258"/>
            <a:ext cx="4418247" cy="227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2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ol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1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2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3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</a:t>
            </a:r>
            <a:r>
              <a:rPr lang="fr-FR" sz="2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ol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2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C01B4F1-0589-4F9F-A506-9ECA2A7BC9A6}"/>
              </a:ext>
            </a:extLst>
          </p:cNvPr>
          <p:cNvSpPr txBox="1">
            <a:spLocks/>
          </p:cNvSpPr>
          <p:nvPr/>
        </p:nvSpPr>
        <p:spPr>
          <a:xfrm>
            <a:off x="6467492" y="3429000"/>
            <a:ext cx="4886308" cy="21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2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ul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1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2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	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&lt;li&gt;</a:t>
            </a:r>
            <a:r>
              <a:rPr lang="fr-FR" sz="2200" dirty="0">
                <a:solidFill>
                  <a:schemeClr val="bg1"/>
                </a:solidFill>
                <a:latin typeface="Ubuntu Mono" panose="020B0509030602030204" pitchFamily="49" charset="0"/>
              </a:rPr>
              <a:t>Item 3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&lt;/li&gt;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&lt;/</a:t>
            </a:r>
            <a:r>
              <a:rPr lang="fr-FR" sz="2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ul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2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1F01D6-4DA9-418D-A780-294666C1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23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llipse 50">
            <a:extLst>
              <a:ext uri="{FF2B5EF4-FFF2-40B4-BE49-F238E27FC236}">
                <a16:creationId xmlns:a16="http://schemas.microsoft.com/office/drawing/2014/main" id="{2F6DF2CB-C614-4203-ACA0-537E2A99974B}"/>
              </a:ext>
            </a:extLst>
          </p:cNvPr>
          <p:cNvSpPr/>
          <p:nvPr/>
        </p:nvSpPr>
        <p:spPr>
          <a:xfrm>
            <a:off x="-703108" y="4383639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29057BA-E3D9-4A70-8C22-AAACBDAAB8F1}"/>
              </a:ext>
            </a:extLst>
          </p:cNvPr>
          <p:cNvGrpSpPr/>
          <p:nvPr/>
        </p:nvGrpSpPr>
        <p:grpSpPr>
          <a:xfrm>
            <a:off x="838199" y="2769260"/>
            <a:ext cx="10515600" cy="891017"/>
            <a:chOff x="905552" y="2005399"/>
            <a:chExt cx="10515600" cy="85376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9E4E2A-2805-4BE5-A2E5-F2C652C9E2C2}"/>
                </a:ext>
              </a:extLst>
            </p:cNvPr>
            <p:cNvSpPr/>
            <p:nvPr/>
          </p:nvSpPr>
          <p:spPr>
            <a:xfrm>
              <a:off x="905552" y="2444085"/>
              <a:ext cx="10515600" cy="41508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4AF44710-6274-40A4-97C1-AFD6B68D4F13}"/>
                </a:ext>
              </a:extLst>
            </p:cNvPr>
            <p:cNvGrpSpPr/>
            <p:nvPr/>
          </p:nvGrpSpPr>
          <p:grpSpPr>
            <a:xfrm>
              <a:off x="905552" y="2005399"/>
              <a:ext cx="10515600" cy="445531"/>
              <a:chOff x="855467" y="1825917"/>
              <a:chExt cx="10515600" cy="44553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4062041-BA4B-4D4A-8E6E-DB8732971C47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515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D0331764-C78A-4835-AB23-DF53B3A9A2B3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6F25EF57-2BAE-4108-A1C4-7D6FA260933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C1B1FB6D-C27A-40A3-BFAB-ACFBA1A9006A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D94DD772-3B41-48DD-8A34-A283A659A2B3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83302F1-E220-4B8A-B641-1C4772468511}"/>
              </a:ext>
            </a:extLst>
          </p:cNvPr>
          <p:cNvGrpSpPr/>
          <p:nvPr/>
        </p:nvGrpSpPr>
        <p:grpSpPr>
          <a:xfrm>
            <a:off x="838199" y="1637279"/>
            <a:ext cx="10515600" cy="891017"/>
            <a:chOff x="905552" y="2005399"/>
            <a:chExt cx="10515600" cy="85376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BF064B-F953-44AF-8541-22DEBBBACFBF}"/>
                </a:ext>
              </a:extLst>
            </p:cNvPr>
            <p:cNvSpPr/>
            <p:nvPr/>
          </p:nvSpPr>
          <p:spPr>
            <a:xfrm>
              <a:off x="905552" y="2444085"/>
              <a:ext cx="10515600" cy="41508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20BC0639-B003-4F31-A78A-E743F34E054C}"/>
                </a:ext>
              </a:extLst>
            </p:cNvPr>
            <p:cNvGrpSpPr/>
            <p:nvPr/>
          </p:nvGrpSpPr>
          <p:grpSpPr>
            <a:xfrm>
              <a:off x="905552" y="2005399"/>
              <a:ext cx="10515600" cy="445531"/>
              <a:chOff x="855467" y="1825917"/>
              <a:chExt cx="10515600" cy="4455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C5446C-CF89-4DDD-912D-2479023C990E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515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69203BF0-8440-435C-99A0-05CB5407E23A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3792E686-BAF0-4850-90DA-7E4427227D91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0C482F59-9CCF-418D-B1AE-D36D80E92A8F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90B1646E-7DB8-4CCC-A19E-1EFC63104DC0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0FB344A-1415-472B-AA7E-C650016FC5EF}"/>
              </a:ext>
            </a:extLst>
          </p:cNvPr>
          <p:cNvGrpSpPr/>
          <p:nvPr/>
        </p:nvGrpSpPr>
        <p:grpSpPr>
          <a:xfrm>
            <a:off x="838199" y="3877156"/>
            <a:ext cx="10515600" cy="2375368"/>
            <a:chOff x="905552" y="2005399"/>
            <a:chExt cx="10515600" cy="2276066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7712E0-740C-4BEE-8923-2D99644F85E5}"/>
                </a:ext>
              </a:extLst>
            </p:cNvPr>
            <p:cNvSpPr/>
            <p:nvPr/>
          </p:nvSpPr>
          <p:spPr>
            <a:xfrm>
              <a:off x="905552" y="2444086"/>
              <a:ext cx="10515600" cy="183737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4CD84FCE-1506-45A6-BBCF-14AEE60DF4BF}"/>
                </a:ext>
              </a:extLst>
            </p:cNvPr>
            <p:cNvGrpSpPr/>
            <p:nvPr/>
          </p:nvGrpSpPr>
          <p:grpSpPr>
            <a:xfrm>
              <a:off x="905552" y="2005399"/>
              <a:ext cx="10515600" cy="445531"/>
              <a:chOff x="855467" y="1825917"/>
              <a:chExt cx="10515600" cy="44553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B58FAB-BD16-403C-955A-BF7A2349ECD9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515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413777E6-0455-4124-8743-CB3EE07C67F8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2AAE1199-A18B-488A-990D-627D8298F66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4AEEF3DD-0E73-43E4-9A6B-A9D0D65CEA51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352757BC-3628-4FD1-BF95-E7AF868CD63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5" name="Titre 4">
            <a:extLst>
              <a:ext uri="{FF2B5EF4-FFF2-40B4-BE49-F238E27FC236}">
                <a16:creationId xmlns:a16="http://schemas.microsoft.com/office/drawing/2014/main" id="{4A114589-601C-4F7F-929A-96F35768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liens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1D4F01-5668-44EC-A391-1B655E848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6953" y="1661144"/>
            <a:ext cx="4080029" cy="420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i="1" dirty="0">
                <a:solidFill>
                  <a:schemeClr val="bg1"/>
                </a:solidFill>
                <a:latin typeface="Ubuntu Mono" panose="020B0509030602030204" pitchFamily="49" charset="0"/>
              </a:rPr>
              <a:t>Vers un autre site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56503A1-6E2E-4D3F-B6F3-4496B62A5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6953" y="2787255"/>
            <a:ext cx="6397102" cy="44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i="1" dirty="0">
                <a:solidFill>
                  <a:schemeClr val="bg1"/>
                </a:solidFill>
                <a:latin typeface="Ubuntu Mono" panose="020B0509030602030204" pitchFamily="49" charset="0"/>
              </a:rPr>
              <a:t>Vers une autre page de votre site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0AF1C843-8494-41E9-A514-9B476446D678}"/>
              </a:ext>
            </a:extLst>
          </p:cNvPr>
          <p:cNvSpPr txBox="1">
            <a:spLocks/>
          </p:cNvSpPr>
          <p:nvPr/>
        </p:nvSpPr>
        <p:spPr>
          <a:xfrm>
            <a:off x="2156953" y="3896133"/>
            <a:ext cx="3376474" cy="443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i="1" dirty="0">
                <a:solidFill>
                  <a:schemeClr val="bg1"/>
                </a:solidFill>
                <a:latin typeface="Ubuntu Mono" panose="020B0509030602030204" pitchFamily="49" charset="0"/>
              </a:rPr>
              <a:t>Les ancres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3B69D1-4A52-4B80-BB25-7B450457A619}"/>
              </a:ext>
            </a:extLst>
          </p:cNvPr>
          <p:cNvSpPr/>
          <p:nvPr/>
        </p:nvSpPr>
        <p:spPr>
          <a:xfrm>
            <a:off x="1031776" y="2125237"/>
            <a:ext cx="9676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&lt;a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href</a:t>
            </a:r>
            <a:r>
              <a:rPr lang="fr-FR" sz="16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="https://www.google.com/"</a:t>
            </a:r>
            <a:r>
              <a:rPr lang="fr-FR" sz="1600" dirty="0">
                <a:solidFill>
                  <a:srgbClr val="C96F0D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title</a:t>
            </a:r>
            <a:r>
              <a:rPr lang="fr-FR" sz="16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="Lien vers Google"</a:t>
            </a:r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  <a:r>
              <a:rPr lang="fr-FR" sz="16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Cliquez ici</a:t>
            </a:r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&lt;/a&gt;</a:t>
            </a:r>
            <a:endParaRPr lang="fr-FR" sz="16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B58A5-09FC-4EF6-B2F0-B1112513F8F4}"/>
              </a:ext>
            </a:extLst>
          </p:cNvPr>
          <p:cNvSpPr/>
          <p:nvPr/>
        </p:nvSpPr>
        <p:spPr>
          <a:xfrm>
            <a:off x="1031776" y="3280728"/>
            <a:ext cx="9386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&lt;a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href</a:t>
            </a:r>
            <a:r>
              <a:rPr lang="fr-FR" sz="16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="index.html"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title</a:t>
            </a:r>
            <a:r>
              <a:rPr lang="fr-FR" sz="16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="Lien vers la page principale"</a:t>
            </a:r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  <a:r>
              <a:rPr lang="fr-FR" sz="16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Cliquez ici</a:t>
            </a:r>
            <a:r>
              <a:rPr lang="fr-FR" sz="16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&lt;/a&gt;</a:t>
            </a:r>
            <a:endParaRPr lang="fr-FR" sz="16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9" name="Zone de texte 2">
            <a:extLst>
              <a:ext uri="{FF2B5EF4-FFF2-40B4-BE49-F238E27FC236}">
                <a16:creationId xmlns:a16="http://schemas.microsoft.com/office/drawing/2014/main" id="{0EB3678B-2DAB-4FDF-84E4-C4734B67C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76" y="4381866"/>
            <a:ext cx="7913446" cy="208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&lt;section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fr-FR" sz="14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 err="1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mySection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rgbClr val="C0000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&lt;!--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--&gt;</a:t>
            </a:r>
            <a:endParaRPr lang="fr-FR" sz="1400" dirty="0"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&lt;/section&gt;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&lt;!--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</a:t>
            </a:r>
            <a:r>
              <a:rPr lang="fr-FR" sz="1400" dirty="0">
                <a:solidFill>
                  <a:srgbClr val="40404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--&gt;</a:t>
            </a:r>
            <a:endParaRPr lang="fr-FR" sz="1400" dirty="0"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400" dirty="0">
                <a:solidFill>
                  <a:srgbClr val="C0000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400" dirty="0"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&lt;a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href</a:t>
            </a:r>
            <a:r>
              <a:rPr lang="fr-FR" sz="14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#</a:t>
            </a:r>
            <a:r>
              <a:rPr lang="fr-FR" sz="1400" dirty="0" err="1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mySection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>
                <a:solidFill>
                  <a:srgbClr val="C96F0D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fr-FR" sz="1400" dirty="0" err="1"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title</a:t>
            </a:r>
            <a:r>
              <a:rPr lang="fr-FR" sz="14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Lien vers la section</a:t>
            </a:r>
            <a:r>
              <a:rPr lang="fr-FR" sz="14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"</a:t>
            </a: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  <a:r>
              <a:rPr lang="fr-FR" sz="1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Cliquez ici</a:t>
            </a:r>
            <a:r>
              <a:rPr lang="fr-FR" sz="1400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&lt;/a&gt;</a:t>
            </a:r>
            <a:endParaRPr lang="fr-FR" sz="1400" dirty="0">
              <a:solidFill>
                <a:srgbClr val="EC3724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8C7203D-4D2D-41F3-936A-76E153A8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74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4DFF662-D14A-41A2-B1CE-11810EBAF8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2DE9B5A-C122-4C47-B45A-0B933E8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balises de structure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CD5F79C-471C-4259-9365-9C26D1E4DFCF}"/>
              </a:ext>
            </a:extLst>
          </p:cNvPr>
          <p:cNvGrpSpPr/>
          <p:nvPr/>
        </p:nvGrpSpPr>
        <p:grpSpPr>
          <a:xfrm>
            <a:off x="3549153" y="1507463"/>
            <a:ext cx="5082070" cy="5104735"/>
            <a:chOff x="6269982" y="1566186"/>
            <a:chExt cx="5082070" cy="5104735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3578AFF0-78A4-4E08-BF10-A961380AFC48}"/>
                </a:ext>
              </a:extLst>
            </p:cNvPr>
            <p:cNvSpPr/>
            <p:nvPr/>
          </p:nvSpPr>
          <p:spPr>
            <a:xfrm>
              <a:off x="6281606" y="2395605"/>
              <a:ext cx="5070446" cy="1681445"/>
            </a:xfrm>
            <a:prstGeom prst="roundRect">
              <a:avLst>
                <a:gd name="adj" fmla="val 21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Ubuntu Mono" panose="020B0509030602030204" pitchFamily="49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3F05A97A-4C4D-4389-B864-1EEA50AF7C63}"/>
                </a:ext>
              </a:extLst>
            </p:cNvPr>
            <p:cNvSpPr/>
            <p:nvPr/>
          </p:nvSpPr>
          <p:spPr>
            <a:xfrm>
              <a:off x="6281606" y="1566186"/>
              <a:ext cx="5070446" cy="746412"/>
            </a:xfrm>
            <a:prstGeom prst="roundRect">
              <a:avLst>
                <a:gd name="adj" fmla="val 2198"/>
              </a:avLst>
            </a:prstGeom>
            <a:solidFill>
              <a:srgbClr val="9AD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Ubuntu Mono" panose="020B0509030602030204" pitchFamily="49" charset="0"/>
              </a:endParaRP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D5F4D3D5-44B7-4B45-BC5F-E23C4461518B}"/>
                </a:ext>
              </a:extLst>
            </p:cNvPr>
            <p:cNvSpPr/>
            <p:nvPr/>
          </p:nvSpPr>
          <p:spPr>
            <a:xfrm>
              <a:off x="6281606" y="4160057"/>
              <a:ext cx="5070446" cy="1681445"/>
            </a:xfrm>
            <a:prstGeom prst="roundRect">
              <a:avLst>
                <a:gd name="adj" fmla="val 21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Ubuntu Mono" panose="020B0509030602030204" pitchFamily="49" charset="0"/>
              </a:endParaRP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6E0C79FA-AB65-461B-9424-031788CB1A5A}"/>
                </a:ext>
              </a:extLst>
            </p:cNvPr>
            <p:cNvSpPr/>
            <p:nvPr/>
          </p:nvSpPr>
          <p:spPr>
            <a:xfrm>
              <a:off x="6281606" y="5924509"/>
              <a:ext cx="5070446" cy="746412"/>
            </a:xfrm>
            <a:prstGeom prst="roundRect">
              <a:avLst>
                <a:gd name="adj" fmla="val 2198"/>
              </a:avLst>
            </a:prstGeom>
            <a:solidFill>
              <a:srgbClr val="ED91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Ubuntu Mono" panose="020B0509030602030204" pitchFamily="49" charset="0"/>
              </a:endParaRP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49E28B9-E971-4E69-A13F-95C1ABA732C3}"/>
                </a:ext>
              </a:extLst>
            </p:cNvPr>
            <p:cNvSpPr/>
            <p:nvPr/>
          </p:nvSpPr>
          <p:spPr>
            <a:xfrm>
              <a:off x="7479049" y="1660750"/>
              <a:ext cx="3728817" cy="270915"/>
            </a:xfrm>
            <a:prstGeom prst="roundRect">
              <a:avLst>
                <a:gd name="adj" fmla="val 219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&lt;</a:t>
              </a:r>
              <a:r>
                <a:rPr lang="fr-FR" dirty="0" err="1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nav</a:t>
              </a:r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&gt;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60F9AA4-58A5-410D-A6A5-A2DCDB32C9FC}"/>
                </a:ext>
              </a:extLst>
            </p:cNvPr>
            <p:cNvSpPr txBox="1"/>
            <p:nvPr/>
          </p:nvSpPr>
          <p:spPr>
            <a:xfrm>
              <a:off x="10067837" y="1916996"/>
              <a:ext cx="1140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Ubuntu Mono" panose="020B0509030602030204" pitchFamily="49" charset="0"/>
                </a:rPr>
                <a:t>&lt;header&gt;</a:t>
              </a:r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98EAD7B3-626B-4E63-A3F6-112B32F79632}"/>
                </a:ext>
              </a:extLst>
            </p:cNvPr>
            <p:cNvSpPr/>
            <p:nvPr/>
          </p:nvSpPr>
          <p:spPr>
            <a:xfrm>
              <a:off x="6425442" y="1668477"/>
              <a:ext cx="919818" cy="561962"/>
            </a:xfrm>
            <a:prstGeom prst="roundRect">
              <a:avLst>
                <a:gd name="adj" fmla="val 219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logo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8525FAC-6428-4858-8FF2-8D84AC65DFE1}"/>
                </a:ext>
              </a:extLst>
            </p:cNvPr>
            <p:cNvSpPr txBox="1"/>
            <p:nvPr/>
          </p:nvSpPr>
          <p:spPr>
            <a:xfrm>
              <a:off x="6281606" y="2380400"/>
              <a:ext cx="1300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Ubuntu Mono" panose="020B0509030602030204" pitchFamily="49" charset="0"/>
                </a:rPr>
                <a:t>&lt;section&gt;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B790F2-D5F8-4D4C-8461-AC861E556883}"/>
                </a:ext>
              </a:extLst>
            </p:cNvPr>
            <p:cNvSpPr txBox="1"/>
            <p:nvPr/>
          </p:nvSpPr>
          <p:spPr>
            <a:xfrm>
              <a:off x="8197648" y="6113049"/>
              <a:ext cx="1238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Ubuntu Mono" panose="020B0509030602030204" pitchFamily="49" charset="0"/>
                </a:rPr>
                <a:t>&lt;</a:t>
              </a:r>
              <a:r>
                <a:rPr lang="fr-FR" dirty="0" err="1">
                  <a:latin typeface="Ubuntu Mono" panose="020B0509030602030204" pitchFamily="49" charset="0"/>
                </a:rPr>
                <a:t>footer</a:t>
              </a:r>
              <a:r>
                <a:rPr lang="fr-FR" dirty="0">
                  <a:latin typeface="Ubuntu Mono" panose="020B0509030602030204" pitchFamily="49" charset="0"/>
                </a:rPr>
                <a:t>&gt;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D555638-62E3-4BB2-92BF-DA805BA436FC}"/>
                </a:ext>
              </a:extLst>
            </p:cNvPr>
            <p:cNvSpPr txBox="1"/>
            <p:nvPr/>
          </p:nvSpPr>
          <p:spPr>
            <a:xfrm>
              <a:off x="6269982" y="4148401"/>
              <a:ext cx="132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Ubuntu Mono" panose="020B0509030602030204" pitchFamily="49" charset="0"/>
                </a:rPr>
                <a:t>&lt;section&gt;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7EAC5863-D847-464F-8203-636584770F72}"/>
                </a:ext>
              </a:extLst>
            </p:cNvPr>
            <p:cNvSpPr/>
            <p:nvPr/>
          </p:nvSpPr>
          <p:spPr>
            <a:xfrm>
              <a:off x="9326022" y="2512711"/>
              <a:ext cx="1881844" cy="1458806"/>
            </a:xfrm>
            <a:prstGeom prst="roundRect">
              <a:avLst>
                <a:gd name="adj" fmla="val 2198"/>
              </a:avLst>
            </a:prstGeom>
            <a:solidFill>
              <a:srgbClr val="95A4D3"/>
            </a:solidFill>
            <a:ln>
              <a:solidFill>
                <a:srgbClr val="4C40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&lt;</a:t>
              </a:r>
              <a:r>
                <a:rPr lang="fr-FR" dirty="0" err="1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aside</a:t>
              </a:r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&gt;</a:t>
              </a:r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34D28D2-D098-437C-8000-5FA5C255B919}"/>
                </a:ext>
              </a:extLst>
            </p:cNvPr>
            <p:cNvSpPr/>
            <p:nvPr/>
          </p:nvSpPr>
          <p:spPr>
            <a:xfrm>
              <a:off x="6425442" y="3586159"/>
              <a:ext cx="2756394" cy="369332"/>
            </a:xfrm>
            <a:prstGeom prst="roundRect">
              <a:avLst>
                <a:gd name="adj" fmla="val 2198"/>
              </a:avLst>
            </a:prstGeom>
            <a:solidFill>
              <a:srgbClr val="9B9CCD"/>
            </a:solidFill>
            <a:ln>
              <a:solidFill>
                <a:srgbClr val="7158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&lt;div&gt;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28D006F-FD44-4582-B4C1-A9A7603FC867}"/>
                </a:ext>
              </a:extLst>
            </p:cNvPr>
            <p:cNvSpPr/>
            <p:nvPr/>
          </p:nvSpPr>
          <p:spPr>
            <a:xfrm>
              <a:off x="6425442" y="3051661"/>
              <a:ext cx="2756394" cy="369332"/>
            </a:xfrm>
            <a:prstGeom prst="roundRect">
              <a:avLst>
                <a:gd name="adj" fmla="val 2198"/>
              </a:avLst>
            </a:prstGeom>
            <a:solidFill>
              <a:srgbClr val="9B9CCD"/>
            </a:solidFill>
            <a:ln>
              <a:solidFill>
                <a:srgbClr val="7158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&lt;div&gt;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02B6DB7-005E-4CFB-BF35-B73F42473222}"/>
                </a:ext>
              </a:extLst>
            </p:cNvPr>
            <p:cNvSpPr/>
            <p:nvPr/>
          </p:nvSpPr>
          <p:spPr>
            <a:xfrm>
              <a:off x="7002620" y="4517733"/>
              <a:ext cx="3635668" cy="1212308"/>
            </a:xfrm>
            <a:prstGeom prst="roundRect">
              <a:avLst>
                <a:gd name="adj" fmla="val 2198"/>
              </a:avLst>
            </a:prstGeom>
            <a:solidFill>
              <a:srgbClr val="D39DCB"/>
            </a:solidFill>
            <a:ln>
              <a:solidFill>
                <a:srgbClr val="B03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  <a:latin typeface="Ubuntu Mono" panose="020B0509030602030204" pitchFamily="49" charset="0"/>
                </a:rPr>
                <a:t>&lt;article&gt;</a:t>
              </a: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5D9FE0-5B44-4CEC-B233-F5F99BDA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26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8D48DA27-3100-450F-BF81-BAE3B75BABB6}"/>
              </a:ext>
            </a:extLst>
          </p:cNvPr>
          <p:cNvSpPr/>
          <p:nvPr/>
        </p:nvSpPr>
        <p:spPr>
          <a:xfrm>
            <a:off x="838199" y="141429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74D16F6-18D7-49ED-8222-4EFE0E748E5B}"/>
              </a:ext>
            </a:extLst>
          </p:cNvPr>
          <p:cNvGrpSpPr/>
          <p:nvPr/>
        </p:nvGrpSpPr>
        <p:grpSpPr>
          <a:xfrm>
            <a:off x="2511148" y="1690688"/>
            <a:ext cx="7169704" cy="4417148"/>
            <a:chOff x="905551" y="2005399"/>
            <a:chExt cx="7169704" cy="4232489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6B763-B2E1-4B97-95E6-D74F14A384B9}"/>
                </a:ext>
              </a:extLst>
            </p:cNvPr>
            <p:cNvSpPr/>
            <p:nvPr/>
          </p:nvSpPr>
          <p:spPr>
            <a:xfrm>
              <a:off x="905551" y="2444083"/>
              <a:ext cx="7169703" cy="37938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61EE00F-4C06-424B-B4E7-7BB2438151FD}"/>
                </a:ext>
              </a:extLst>
            </p:cNvPr>
            <p:cNvGrpSpPr/>
            <p:nvPr/>
          </p:nvGrpSpPr>
          <p:grpSpPr>
            <a:xfrm>
              <a:off x="905553" y="2005399"/>
              <a:ext cx="7169702" cy="445531"/>
              <a:chOff x="855468" y="1825917"/>
              <a:chExt cx="7169702" cy="44553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18A5CE1-C7DB-4733-92B9-67702D36446D}"/>
                  </a:ext>
                </a:extLst>
              </p:cNvPr>
              <p:cNvSpPr/>
              <p:nvPr/>
            </p:nvSpPr>
            <p:spPr>
              <a:xfrm>
                <a:off x="855468" y="1825917"/>
                <a:ext cx="716970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1CA0F60F-7154-4E11-A061-3427569F5B8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E8FE6207-ED58-4D3E-8AC0-DFB0D179D0B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3D64CCC4-173C-43EE-A959-BD6C3473070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CB4DE3DA-7D54-426E-AFFF-5953D1D5CBBF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7C7A79F-99AC-4B71-B24B-3B03D2C7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Quelques balises de 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A17F41-FECE-4CB5-8720-F77522D4619D}"/>
              </a:ext>
            </a:extLst>
          </p:cNvPr>
          <p:cNvSpPr/>
          <p:nvPr/>
        </p:nvSpPr>
        <p:spPr>
          <a:xfrm>
            <a:off x="2704726" y="2254403"/>
            <a:ext cx="5251142" cy="3722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&lt;header&gt;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Text 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&lt;/header&gt;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&lt;nav&gt;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&lt;/nav&gt;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&lt;section&gt;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&lt;/section&gt;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&lt;div&gt;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&lt;/div&gt;</a:t>
            </a:r>
            <a:endParaRPr lang="fr-FR" sz="2000" dirty="0">
              <a:solidFill>
                <a:srgbClr val="EC3724"/>
              </a:solidFill>
              <a:latin typeface="Ubuntu Mono" panose="020B0509030602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span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 </a:t>
            </a:r>
            <a:r>
              <a:rPr lang="fr-FR" sz="2000" dirty="0" err="1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span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&lt;aside&gt;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&lt;/aside&gt;</a:t>
            </a:r>
            <a:endParaRPr lang="fr-FR" sz="2000" dirty="0">
              <a:solidFill>
                <a:srgbClr val="EC3724"/>
              </a:solidFill>
              <a:latin typeface="Ubuntu Mono" panose="020B0509030602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&lt;article&gt;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&lt;/article&gt;</a:t>
            </a:r>
            <a:endParaRPr lang="fr-FR" sz="2000" dirty="0">
              <a:solidFill>
                <a:srgbClr val="EC3724"/>
              </a:solidFill>
              <a:latin typeface="Ubuntu Mono" panose="020B0509030602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&lt;footer&gt;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&lt;/footer&gt;</a:t>
            </a:r>
            <a:endParaRPr lang="fr-FR" sz="20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5BCF578E-4BD1-4F3E-B065-F71F021A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225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24F30E-FDF1-4BA4-AD21-98F4E18B3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DD7F66-8034-47E2-BEE2-314909C27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b="3884"/>
          <a:stretch/>
        </p:blipFill>
        <p:spPr>
          <a:xfrm>
            <a:off x="1968617" y="1356918"/>
            <a:ext cx="8254766" cy="4144163"/>
          </a:xfrm>
          <a:prstGeom prst="rect">
            <a:avLst/>
          </a:prstGeom>
          <a:ln>
            <a:noFill/>
          </a:ln>
          <a:effectLst>
            <a:outerShdw blurRad="38100" algn="tl" rotWithShape="0">
              <a:schemeClr val="bg1">
                <a:lumMod val="85000"/>
                <a:alpha val="70000"/>
              </a:scheme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A08AD-A726-48FE-A2CC-C78299BA6256}"/>
              </a:ext>
            </a:extLst>
          </p:cNvPr>
          <p:cNvSpPr/>
          <p:nvPr/>
        </p:nvSpPr>
        <p:spPr>
          <a:xfrm>
            <a:off x="1968617" y="1356918"/>
            <a:ext cx="8254766" cy="304102"/>
          </a:xfrm>
          <a:prstGeom prst="rect">
            <a:avLst/>
          </a:prstGeom>
          <a:noFill/>
          <a:ln w="38100">
            <a:solidFill>
              <a:srgbClr val="D188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7DFD08-E0A1-4691-ADF3-43570E9C4A56}"/>
              </a:ext>
            </a:extLst>
          </p:cNvPr>
          <p:cNvSpPr/>
          <p:nvPr/>
        </p:nvSpPr>
        <p:spPr>
          <a:xfrm>
            <a:off x="3119307" y="2348217"/>
            <a:ext cx="1377192" cy="120032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A358B-54B0-4833-A881-D3BDA7A2D092}"/>
              </a:ext>
            </a:extLst>
          </p:cNvPr>
          <p:cNvSpPr/>
          <p:nvPr/>
        </p:nvSpPr>
        <p:spPr>
          <a:xfrm>
            <a:off x="4496499" y="2348217"/>
            <a:ext cx="4655890" cy="315286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ED6EF3-C0ED-4FB7-A6ED-8D9BBEA5C5CC}"/>
              </a:ext>
            </a:extLst>
          </p:cNvPr>
          <p:cNvSpPr txBox="1"/>
          <p:nvPr/>
        </p:nvSpPr>
        <p:spPr>
          <a:xfrm>
            <a:off x="827714" y="1291688"/>
            <a:ext cx="114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D18805"/>
                </a:solidFill>
              </a:rPr>
              <a:t>&lt;header&gt;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6CB56D0-4328-4366-8697-3D9DACFAD924}"/>
              </a:ext>
            </a:extLst>
          </p:cNvPr>
          <p:cNvSpPr txBox="1"/>
          <p:nvPr/>
        </p:nvSpPr>
        <p:spPr>
          <a:xfrm>
            <a:off x="2171351" y="2763714"/>
            <a:ext cx="94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aside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726ADA6-602C-4761-B23B-5D4C15594572}"/>
              </a:ext>
            </a:extLst>
          </p:cNvPr>
          <p:cNvSpPr txBox="1"/>
          <p:nvPr/>
        </p:nvSpPr>
        <p:spPr>
          <a:xfrm>
            <a:off x="9152389" y="3228495"/>
            <a:ext cx="1224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&lt;main&gt;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ou</a:t>
            </a:r>
          </a:p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&lt;section&gt;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9FA475-DA48-4071-97C7-8B7B65AE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83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82F64B-B0B1-496C-BF51-598043F4D4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E790A7-3E4E-4C35-9ECF-51A3FE51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b="3884"/>
          <a:stretch/>
        </p:blipFill>
        <p:spPr>
          <a:xfrm>
            <a:off x="1968617" y="1442906"/>
            <a:ext cx="8254766" cy="4127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9ECE0-1235-4B4C-8255-D0071B02D460}"/>
              </a:ext>
            </a:extLst>
          </p:cNvPr>
          <p:cNvSpPr/>
          <p:nvPr/>
        </p:nvSpPr>
        <p:spPr>
          <a:xfrm>
            <a:off x="1968617" y="4278385"/>
            <a:ext cx="8254766" cy="1291905"/>
          </a:xfrm>
          <a:prstGeom prst="rect">
            <a:avLst/>
          </a:prstGeom>
          <a:noFill/>
          <a:ln w="38100">
            <a:solidFill>
              <a:srgbClr val="EC3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A319F-794F-46D3-AF26-C4D1E8567A92}"/>
              </a:ext>
            </a:extLst>
          </p:cNvPr>
          <p:cNvSpPr/>
          <p:nvPr/>
        </p:nvSpPr>
        <p:spPr>
          <a:xfrm>
            <a:off x="1968617" y="3363985"/>
            <a:ext cx="8254766" cy="9144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91CD9-A9C9-4B56-A264-51119C53CC44}"/>
              </a:ext>
            </a:extLst>
          </p:cNvPr>
          <p:cNvSpPr/>
          <p:nvPr/>
        </p:nvSpPr>
        <p:spPr>
          <a:xfrm>
            <a:off x="4469935" y="1442906"/>
            <a:ext cx="5753448" cy="124296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3190B6-A566-43A2-9114-C9A12651BD2A}"/>
              </a:ext>
            </a:extLst>
          </p:cNvPr>
          <p:cNvSpPr txBox="1"/>
          <p:nvPr/>
        </p:nvSpPr>
        <p:spPr>
          <a:xfrm>
            <a:off x="10282109" y="1879724"/>
            <a:ext cx="83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>
                    <a:lumMod val="50000"/>
                  </a:schemeClr>
                </a:solidFill>
              </a:rPr>
              <a:t>&lt;div&gt;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E43EF1-013D-4694-A07C-BF62409FF430}"/>
              </a:ext>
            </a:extLst>
          </p:cNvPr>
          <p:cNvSpPr txBox="1"/>
          <p:nvPr/>
        </p:nvSpPr>
        <p:spPr>
          <a:xfrm>
            <a:off x="10223383" y="3636519"/>
            <a:ext cx="11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&lt;section&gt;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F7D292-68AE-45CD-AAA6-9BC8325CB6F2}"/>
              </a:ext>
            </a:extLst>
          </p:cNvPr>
          <p:cNvSpPr txBox="1"/>
          <p:nvPr/>
        </p:nvSpPr>
        <p:spPr>
          <a:xfrm>
            <a:off x="10223382" y="4859697"/>
            <a:ext cx="108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EC3724"/>
                </a:solidFill>
              </a:rPr>
              <a:t>&lt;</a:t>
            </a:r>
            <a:r>
              <a:rPr lang="fr-FR" b="1" dirty="0" err="1">
                <a:solidFill>
                  <a:srgbClr val="EC3724"/>
                </a:solidFill>
              </a:rPr>
              <a:t>footer</a:t>
            </a:r>
            <a:r>
              <a:rPr lang="fr-FR" b="1" dirty="0">
                <a:solidFill>
                  <a:srgbClr val="EC3724"/>
                </a:solidFill>
              </a:rPr>
              <a:t>&gt;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FC543A8-817B-42BB-AB92-26E57C41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03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AAA3C964-562B-4958-AE63-BC8305EB434E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8B97A0-CC73-4859-BDE0-C3310515C521}"/>
              </a:ext>
            </a:extLst>
          </p:cNvPr>
          <p:cNvGrpSpPr/>
          <p:nvPr/>
        </p:nvGrpSpPr>
        <p:grpSpPr>
          <a:xfrm>
            <a:off x="1605933" y="2924109"/>
            <a:ext cx="8980133" cy="1115231"/>
            <a:chOff x="905552" y="2005398"/>
            <a:chExt cx="8980133" cy="1068609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2ABB59-CD96-4395-A62F-86E98E4A9627}"/>
                </a:ext>
              </a:extLst>
            </p:cNvPr>
            <p:cNvSpPr/>
            <p:nvPr/>
          </p:nvSpPr>
          <p:spPr>
            <a:xfrm>
              <a:off x="905552" y="2444085"/>
              <a:ext cx="8980133" cy="62992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44B37FD-C6A8-4D4C-BEC1-5FA7A2AAD7AA}"/>
                </a:ext>
              </a:extLst>
            </p:cNvPr>
            <p:cNvGrpSpPr/>
            <p:nvPr/>
          </p:nvGrpSpPr>
          <p:grpSpPr>
            <a:xfrm>
              <a:off x="905552" y="2005398"/>
              <a:ext cx="8980133" cy="445531"/>
              <a:chOff x="855467" y="1825916"/>
              <a:chExt cx="8980133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EAE6B1-5896-4473-A5A4-378E74A2D467}"/>
                  </a:ext>
                </a:extLst>
              </p:cNvPr>
              <p:cNvSpPr/>
              <p:nvPr/>
            </p:nvSpPr>
            <p:spPr>
              <a:xfrm>
                <a:off x="855467" y="1825916"/>
                <a:ext cx="89801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2FFD8A83-16A8-4AEB-BDE2-77328ED1B0C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EA326084-A564-4D58-8868-485E00401D54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6A75DF7E-ABE5-4F54-9FD9-1AD595549FC6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A0C0B370-5C24-423A-BAA5-B977DD6DE1C6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0774BA8-8AA6-4B9F-B58E-DAAE7B39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829921-9EFF-4D52-A93F-42E5F751F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10515600" cy="61573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Utilisez les bons formats pour vos images (JPEG, PNG, GIF, SVG)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539BF66-10F1-483F-B141-BD3564DC7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9510" y="3474796"/>
            <a:ext cx="744466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</a:t>
            </a:r>
            <a:r>
              <a:rPr lang="fr-FR" sz="2200" dirty="0" err="1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img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fr-FR" sz="2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src</a:t>
            </a:r>
            <a:r>
              <a:rPr lang="fr-FR" sz="22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="/images/monImage.jpg" </a:t>
            </a:r>
            <a:r>
              <a:rPr lang="fr-FR" sz="2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alt</a:t>
            </a:r>
            <a:r>
              <a:rPr lang="fr-FR" sz="22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="Une image" </a:t>
            </a:r>
            <a:r>
              <a:rPr lang="fr-FR" sz="22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/&gt;</a:t>
            </a:r>
            <a:endParaRPr lang="fr-FR" sz="2200" dirty="0">
              <a:solidFill>
                <a:srgbClr val="EC3724"/>
              </a:solidFill>
              <a:latin typeface="Ubuntu Mono" panose="020B0509030602030204" pitchFamily="49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4125FAF-C159-47EE-A052-CE7AF55F31F8}"/>
              </a:ext>
            </a:extLst>
          </p:cNvPr>
          <p:cNvSpPr txBox="1">
            <a:spLocks/>
          </p:cNvSpPr>
          <p:nvPr/>
        </p:nvSpPr>
        <p:spPr>
          <a:xfrm>
            <a:off x="838200" y="5378241"/>
            <a:ext cx="8456720" cy="44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 existe une balise spéciale pour les images vectorielles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5CD6BA-8C02-4670-B73A-1E086BC0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28</a:t>
            </a:fld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182F2AE-3667-4B3F-BF7B-FC044ACCC5B2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7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5D1D3645-8A20-49CD-B8B5-E865589E90A2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5E61906-BEE6-4BEE-90E1-DC7AB43BBD15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0577DCF-CE4F-4B1E-B972-33F8C4AACE5E}"/>
              </a:ext>
            </a:extLst>
          </p:cNvPr>
          <p:cNvGrpSpPr/>
          <p:nvPr/>
        </p:nvGrpSpPr>
        <p:grpSpPr>
          <a:xfrm>
            <a:off x="3203008" y="1912569"/>
            <a:ext cx="8612572" cy="3769140"/>
            <a:chOff x="905551" y="2005399"/>
            <a:chExt cx="8612572" cy="361157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9E2120-AA45-457E-9349-BFF9760CEB57}"/>
                </a:ext>
              </a:extLst>
            </p:cNvPr>
            <p:cNvSpPr/>
            <p:nvPr/>
          </p:nvSpPr>
          <p:spPr>
            <a:xfrm>
              <a:off x="905551" y="2444083"/>
              <a:ext cx="8612572" cy="3172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227A560-7B6E-4FA4-BB80-BAB35F4B9E87}"/>
                </a:ext>
              </a:extLst>
            </p:cNvPr>
            <p:cNvGrpSpPr/>
            <p:nvPr/>
          </p:nvGrpSpPr>
          <p:grpSpPr>
            <a:xfrm>
              <a:off x="905553" y="2005399"/>
              <a:ext cx="8612570" cy="445531"/>
              <a:chOff x="855468" y="1825917"/>
              <a:chExt cx="8612570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CCCEFC-A377-4943-9A6D-35179AC4EA6F}"/>
                  </a:ext>
                </a:extLst>
              </p:cNvPr>
              <p:cNvSpPr/>
              <p:nvPr/>
            </p:nvSpPr>
            <p:spPr>
              <a:xfrm>
                <a:off x="855468" y="1825917"/>
                <a:ext cx="861257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48C6E847-5633-44AB-94B9-382EE940D1D5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CF9866A2-39E7-486D-8FB7-500F7474384B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E16E1C2-84DC-4150-9512-82D4DACB7FF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02940E29-45B6-45AC-BC9B-EC1FDE149D04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D98CAF4-1504-471A-A1E9-0E890FD5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formulaires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A301B-6268-45A4-8B63-673BDE44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29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64EA09-B1CB-4C52-8B29-67C6EBEB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" r="88641" b="46667"/>
          <a:stretch/>
        </p:blipFill>
        <p:spPr>
          <a:xfrm>
            <a:off x="620351" y="1690688"/>
            <a:ext cx="2121764" cy="4692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FC7113-26E3-4C1B-91FF-10290C28C42C}"/>
              </a:ext>
            </a:extLst>
          </p:cNvPr>
          <p:cNvSpPr/>
          <p:nvPr/>
        </p:nvSpPr>
        <p:spPr>
          <a:xfrm>
            <a:off x="3396586" y="2516990"/>
            <a:ext cx="846337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&lt;form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method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="post"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action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submit.php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  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="text"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="name"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Votre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nom"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  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="email"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="email"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Votre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email"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="password"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="pass"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Votre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mot de passe"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="number"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="number"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="0"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="range"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="range"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   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="color"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="color"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="date"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="date"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="search"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="search"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Rechercher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    &lt;input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="submit"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value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en-US" sz="1600" dirty="0" err="1">
                <a:solidFill>
                  <a:srgbClr val="FFCD2F"/>
                </a:solidFill>
                <a:latin typeface="Ubuntu Mono" panose="020B0509030602030204" pitchFamily="49" charset="0"/>
              </a:rPr>
              <a:t>Envoyer</a:t>
            </a:r>
            <a:r>
              <a:rPr lang="en-US" sz="16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C3724"/>
                </a:solidFill>
                <a:latin typeface="Ubuntu Mono" panose="020B0509030602030204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43691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92AE6-A754-42EA-9E58-E0B8770C20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983597-A5F2-4F00-B40F-17E45AD8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C2DADBD-2684-406A-9F1B-0AE8CC62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089"/>
            <a:ext cx="10515600" cy="1061821"/>
          </a:xfrm>
        </p:spPr>
        <p:txBody>
          <a:bodyPr/>
          <a:lstStyle/>
          <a:p>
            <a:pPr algn="ctr"/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GENERALITES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601E3-F43A-4E7B-A55E-C800CFCE0670}"/>
              </a:ext>
            </a:extLst>
          </p:cNvPr>
          <p:cNvSpPr/>
          <p:nvPr/>
        </p:nvSpPr>
        <p:spPr>
          <a:xfrm>
            <a:off x="3145561" y="4575937"/>
            <a:ext cx="9046439" cy="81521"/>
          </a:xfrm>
          <a:prstGeom prst="rect">
            <a:avLst/>
          </a:prstGeom>
          <a:solidFill>
            <a:srgbClr val="BA7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24A39-F1D3-4038-BF47-2435120E4FE0}"/>
              </a:ext>
            </a:extLst>
          </p:cNvPr>
          <p:cNvSpPr/>
          <p:nvPr/>
        </p:nvSpPr>
        <p:spPr>
          <a:xfrm>
            <a:off x="0" y="2282062"/>
            <a:ext cx="9046439" cy="81521"/>
          </a:xfrm>
          <a:prstGeom prst="rect">
            <a:avLst/>
          </a:prstGeom>
          <a:solidFill>
            <a:srgbClr val="BA7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451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F41E76CD-0414-4828-9149-83242A50B558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BD09F84-8007-4228-A880-412FFC188E82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1206782-05F7-450D-8B83-1116A389B0F6}"/>
              </a:ext>
            </a:extLst>
          </p:cNvPr>
          <p:cNvGrpSpPr/>
          <p:nvPr/>
        </p:nvGrpSpPr>
        <p:grpSpPr>
          <a:xfrm>
            <a:off x="5328586" y="650654"/>
            <a:ext cx="6331135" cy="5556691"/>
            <a:chOff x="905551" y="2005399"/>
            <a:chExt cx="6331135" cy="5127752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10DE72-826E-4E5C-9F91-02199A9F3205}"/>
                </a:ext>
              </a:extLst>
            </p:cNvPr>
            <p:cNvSpPr/>
            <p:nvPr/>
          </p:nvSpPr>
          <p:spPr>
            <a:xfrm>
              <a:off x="905551" y="2444083"/>
              <a:ext cx="6331135" cy="46890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375BB7C-F266-47E8-AFC8-1C324CC4239F}"/>
                </a:ext>
              </a:extLst>
            </p:cNvPr>
            <p:cNvGrpSpPr/>
            <p:nvPr/>
          </p:nvGrpSpPr>
          <p:grpSpPr>
            <a:xfrm>
              <a:off x="905553" y="2005399"/>
              <a:ext cx="6331133" cy="445531"/>
              <a:chOff x="855468" y="1825917"/>
              <a:chExt cx="6331133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6B4279F-B66D-4451-908E-FD780971B1BB}"/>
                  </a:ext>
                </a:extLst>
              </p:cNvPr>
              <p:cNvSpPr/>
              <p:nvPr/>
            </p:nvSpPr>
            <p:spPr>
              <a:xfrm>
                <a:off x="855468" y="1825917"/>
                <a:ext cx="63311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98FF6E86-B7CE-4241-9233-DEB320B1AEE4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D9B5B29D-8A90-43E6-8DFD-4FF9675BB0A0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B3F542F-EBE3-46D1-875C-4D18E49E9CDE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D9214BD0-AB25-4E73-9949-086E20F24DE8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16A114F-0943-43BA-8446-13B018F8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formulaires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B93002-15E9-4BDE-BCA1-B6475754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34D3F2-D93A-4472-91CA-641489141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 r="79248" b="66990"/>
          <a:stretch/>
        </p:blipFill>
        <p:spPr>
          <a:xfrm>
            <a:off x="598503" y="2467994"/>
            <a:ext cx="3849614" cy="2512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910598-6F4E-4741-BA64-43F8CDE509FF}"/>
              </a:ext>
            </a:extLst>
          </p:cNvPr>
          <p:cNvSpPr/>
          <p:nvPr/>
        </p:nvSpPr>
        <p:spPr>
          <a:xfrm>
            <a:off x="5495659" y="1196739"/>
            <a:ext cx="740101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1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form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method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="post"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action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submit.php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Gender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 :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&lt;input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="radio"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gender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value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woman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="w" 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="w"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Woman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&lt;input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="radio"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gender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value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="man"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/&gt;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Man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&lt;/p&gt;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Statistics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 are : 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&lt;input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checkbox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easy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easy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easy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Easy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&lt;input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checkbox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="medium"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="medium"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/&gt;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="medium"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Medium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&lt;input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checkbox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="hard"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="hard" 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/&gt;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="hard"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Hard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&lt;/p&gt;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&lt;label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for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="city"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Which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 city are 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you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 living in?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&lt;/label&gt;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&lt;select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="city"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="city"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    &lt;option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value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gardanne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selected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>
                <a:solidFill>
                  <a:schemeClr val="bg1"/>
                </a:solidFill>
                <a:latin typeface="Ubuntu Mono" panose="020B0509030602030204" pitchFamily="49" charset="0"/>
              </a:rPr>
              <a:t>Gardanne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&lt;/option&gt;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    &lt;option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value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elsewhere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fr-FR" sz="1200" dirty="0" err="1">
                <a:solidFill>
                  <a:schemeClr val="bg1"/>
                </a:solidFill>
                <a:latin typeface="Ubuntu Mono" panose="020B0509030602030204" pitchFamily="49" charset="0"/>
              </a:rPr>
              <a:t>Elsewhere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&lt;/option&gt;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	&lt;/select&gt;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&lt;/p&gt;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   &lt;</a:t>
            </a:r>
            <a:r>
              <a:rPr lang="fr-FR" sz="1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textarea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name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="message"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12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placeholder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1200" dirty="0" err="1">
                <a:solidFill>
                  <a:srgbClr val="FFCD2F"/>
                </a:solidFill>
                <a:latin typeface="Ubuntu Mono" panose="020B0509030602030204" pitchFamily="49" charset="0"/>
              </a:rPr>
              <a:t>Your</a:t>
            </a:r>
            <a:r>
              <a:rPr lang="fr-FR" sz="1200" dirty="0">
                <a:solidFill>
                  <a:srgbClr val="FFCD2F"/>
                </a:solidFill>
                <a:latin typeface="Ubuntu Mono" panose="020B0509030602030204" pitchFamily="49" charset="0"/>
              </a:rPr>
              <a:t> message"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&gt;&lt;/</a:t>
            </a:r>
            <a:r>
              <a:rPr lang="fr-FR" sz="1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textarea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&lt;/</a:t>
            </a:r>
            <a:r>
              <a:rPr lang="fr-FR" sz="1200" dirty="0" err="1">
                <a:solidFill>
                  <a:srgbClr val="EC3724"/>
                </a:solidFill>
                <a:latin typeface="Ubuntu Mono" panose="020B0509030602030204" pitchFamily="49" charset="0"/>
              </a:rPr>
              <a:t>form</a:t>
            </a:r>
            <a:r>
              <a:rPr lang="fr-FR" sz="12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2510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AEA5908A-D4A0-41BB-8ECE-55E72B71AB26}"/>
              </a:ext>
            </a:extLst>
          </p:cNvPr>
          <p:cNvSpPr/>
          <p:nvPr/>
        </p:nvSpPr>
        <p:spPr>
          <a:xfrm>
            <a:off x="9982200" y="-903233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60AC4C5-FEDC-4663-A81F-544D326E5161}"/>
              </a:ext>
            </a:extLst>
          </p:cNvPr>
          <p:cNvSpPr/>
          <p:nvPr/>
        </p:nvSpPr>
        <p:spPr>
          <a:xfrm>
            <a:off x="9802292" y="1310281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745C62-E320-45BF-8EE5-88B7260CE335}"/>
              </a:ext>
            </a:extLst>
          </p:cNvPr>
          <p:cNvGrpSpPr/>
          <p:nvPr/>
        </p:nvGrpSpPr>
        <p:grpSpPr>
          <a:xfrm>
            <a:off x="1889282" y="1773080"/>
            <a:ext cx="8612572" cy="2042872"/>
            <a:chOff x="905551" y="2005399"/>
            <a:chExt cx="8612572" cy="195747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B6C28C-3763-4A3F-A328-BAE65A3188D7}"/>
                </a:ext>
              </a:extLst>
            </p:cNvPr>
            <p:cNvSpPr/>
            <p:nvPr/>
          </p:nvSpPr>
          <p:spPr>
            <a:xfrm>
              <a:off x="905551" y="2444083"/>
              <a:ext cx="8612572" cy="151878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BFDC89C-3692-4802-9FDB-2F2DB8FA2660}"/>
                </a:ext>
              </a:extLst>
            </p:cNvPr>
            <p:cNvGrpSpPr/>
            <p:nvPr/>
          </p:nvGrpSpPr>
          <p:grpSpPr>
            <a:xfrm>
              <a:off x="905553" y="2005399"/>
              <a:ext cx="8612570" cy="445531"/>
              <a:chOff x="855468" y="1825917"/>
              <a:chExt cx="8612570" cy="4455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3CE296A-837D-4DF1-A105-955D0E3B10A8}"/>
                  </a:ext>
                </a:extLst>
              </p:cNvPr>
              <p:cNvSpPr/>
              <p:nvPr/>
            </p:nvSpPr>
            <p:spPr>
              <a:xfrm>
                <a:off x="855468" y="1825917"/>
                <a:ext cx="861257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D71BE527-0B5C-4962-B41C-E4EDB562EB5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FA38CEEA-E1F5-43E6-AB4B-2E6CD53B0D2F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0B3F519A-06C0-48F7-BFCC-CB995DD5A21C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35B876DE-0855-43B1-B275-D8DFF021B945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A1EB027-C97C-4727-ABB3-ECA5219D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tableaux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1B3B4146-A152-44FA-94C9-2A10AC4E8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52690"/>
              </p:ext>
            </p:extLst>
          </p:nvPr>
        </p:nvGraphicFramePr>
        <p:xfrm>
          <a:off x="2657510" y="4285153"/>
          <a:ext cx="7062927" cy="186373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354309">
                  <a:extLst>
                    <a:ext uri="{9D8B030D-6E8A-4147-A177-3AD203B41FA5}">
                      <a16:colId xmlns:a16="http://schemas.microsoft.com/office/drawing/2014/main" val="762972909"/>
                    </a:ext>
                  </a:extLst>
                </a:gridCol>
                <a:gridCol w="2354309">
                  <a:extLst>
                    <a:ext uri="{9D8B030D-6E8A-4147-A177-3AD203B41FA5}">
                      <a16:colId xmlns:a16="http://schemas.microsoft.com/office/drawing/2014/main" val="3977394164"/>
                    </a:ext>
                  </a:extLst>
                </a:gridCol>
                <a:gridCol w="2354309">
                  <a:extLst>
                    <a:ext uri="{9D8B030D-6E8A-4147-A177-3AD203B41FA5}">
                      <a16:colId xmlns:a16="http://schemas.microsoft.com/office/drawing/2014/main" val="4152101627"/>
                    </a:ext>
                  </a:extLst>
                </a:gridCol>
              </a:tblGrid>
              <a:tr h="372747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Nom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Note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Moyenne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590128"/>
                  </a:ext>
                </a:extLst>
              </a:tr>
              <a:tr h="372747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Norbert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51875"/>
                  </a:ext>
                </a:extLst>
              </a:tr>
              <a:tr h="372747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Cunégonde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307200"/>
                  </a:ext>
                </a:extLst>
              </a:tr>
              <a:tr h="372747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Eude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37692"/>
                  </a:ext>
                </a:extLst>
              </a:tr>
              <a:tr h="372747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Nom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Note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</a:rPr>
                        <a:t>Moyenne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476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E2C2230-8BAA-4966-8E14-E7AAC2964DA0}"/>
              </a:ext>
            </a:extLst>
          </p:cNvPr>
          <p:cNvSpPr/>
          <p:nvPr/>
        </p:nvSpPr>
        <p:spPr>
          <a:xfrm>
            <a:off x="2549128" y="4939594"/>
            <a:ext cx="7279690" cy="5415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EC9BF-808A-47E9-8D88-B188BF593619}"/>
              </a:ext>
            </a:extLst>
          </p:cNvPr>
          <p:cNvSpPr/>
          <p:nvPr/>
        </p:nvSpPr>
        <p:spPr>
          <a:xfrm>
            <a:off x="7234438" y="5006708"/>
            <a:ext cx="2485999" cy="402337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FB8BA5-7DC2-4285-929B-83BCBACA02B0}"/>
              </a:ext>
            </a:extLst>
          </p:cNvPr>
          <p:cNvSpPr/>
          <p:nvPr/>
        </p:nvSpPr>
        <p:spPr>
          <a:xfrm>
            <a:off x="7234438" y="4273678"/>
            <a:ext cx="2485999" cy="40233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38465DE7-CF7A-4345-A95E-61D15AA95B28}"/>
              </a:ext>
            </a:extLst>
          </p:cNvPr>
          <p:cNvSpPr/>
          <p:nvPr/>
        </p:nvSpPr>
        <p:spPr>
          <a:xfrm>
            <a:off x="2333254" y="4206564"/>
            <a:ext cx="137159" cy="469451"/>
          </a:xfrm>
          <a:prstGeom prst="leftBrace">
            <a:avLst>
              <a:gd name="adj1" fmla="val 4290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14AABF5E-347F-47E3-9E22-048BCD833C0C}"/>
              </a:ext>
            </a:extLst>
          </p:cNvPr>
          <p:cNvSpPr/>
          <p:nvPr/>
        </p:nvSpPr>
        <p:spPr>
          <a:xfrm>
            <a:off x="2228796" y="4728793"/>
            <a:ext cx="266141" cy="958165"/>
          </a:xfrm>
          <a:prstGeom prst="leftBrace">
            <a:avLst>
              <a:gd name="adj1" fmla="val 83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8CEB49B9-C983-4CAF-AA14-42187A0BB851}"/>
              </a:ext>
            </a:extLst>
          </p:cNvPr>
          <p:cNvSpPr/>
          <p:nvPr/>
        </p:nvSpPr>
        <p:spPr>
          <a:xfrm>
            <a:off x="2320020" y="5753055"/>
            <a:ext cx="137159" cy="469451"/>
          </a:xfrm>
          <a:prstGeom prst="leftBrace">
            <a:avLst>
              <a:gd name="adj1" fmla="val 57715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334DF5-C248-44F7-AA84-5BC201DCCF12}"/>
              </a:ext>
            </a:extLst>
          </p:cNvPr>
          <p:cNvSpPr txBox="1"/>
          <p:nvPr/>
        </p:nvSpPr>
        <p:spPr>
          <a:xfrm>
            <a:off x="1271998" y="4236370"/>
            <a:ext cx="10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dirty="0" err="1">
                <a:solidFill>
                  <a:srgbClr val="EC3724"/>
                </a:solidFill>
                <a:latin typeface="Ubuntu Mono" panose="020B0509030602030204" pitchFamily="49" charset="0"/>
              </a:rPr>
              <a:t>thead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A01FCD-1CEE-468E-A4A5-E1308AF7D632}"/>
              </a:ext>
            </a:extLst>
          </p:cNvPr>
          <p:cNvSpPr txBox="1"/>
          <p:nvPr/>
        </p:nvSpPr>
        <p:spPr>
          <a:xfrm>
            <a:off x="1271998" y="5004839"/>
            <a:ext cx="10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dirty="0" err="1">
                <a:solidFill>
                  <a:srgbClr val="EC3724"/>
                </a:solidFill>
                <a:latin typeface="Ubuntu Mono" panose="020B0509030602030204" pitchFamily="49" charset="0"/>
              </a:rPr>
              <a:t>tbody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66A61DC-ED01-4684-8A8F-CF3D11B131F8}"/>
              </a:ext>
            </a:extLst>
          </p:cNvPr>
          <p:cNvSpPr txBox="1"/>
          <p:nvPr/>
        </p:nvSpPr>
        <p:spPr>
          <a:xfrm>
            <a:off x="1290031" y="5801553"/>
            <a:ext cx="10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dirty="0" err="1">
                <a:solidFill>
                  <a:srgbClr val="EC3724"/>
                </a:solidFill>
                <a:latin typeface="Ubuntu Mono" panose="020B0509030602030204" pitchFamily="49" charset="0"/>
              </a:rPr>
              <a:t>tfoot</a:t>
            </a:r>
            <a:r>
              <a:rPr lang="fr-FR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C2F3EA-B520-4FFE-ACD7-98DF3248642F}"/>
              </a:ext>
            </a:extLst>
          </p:cNvPr>
          <p:cNvSpPr txBox="1"/>
          <p:nvPr/>
        </p:nvSpPr>
        <p:spPr>
          <a:xfrm>
            <a:off x="9605822" y="5254273"/>
            <a:ext cx="10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Ubuntu Mono" panose="020B0509030602030204" pitchFamily="49" charset="0"/>
              </a:rPr>
              <a:t>&lt;tr&gt;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2060B-A001-48D3-BEB5-832AD49FE569}"/>
              </a:ext>
            </a:extLst>
          </p:cNvPr>
          <p:cNvSpPr txBox="1"/>
          <p:nvPr/>
        </p:nvSpPr>
        <p:spPr>
          <a:xfrm>
            <a:off x="9719255" y="4271064"/>
            <a:ext cx="71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&lt;th&gt;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9E4531-ACD5-4BE6-815A-77CD5BC805F1}"/>
              </a:ext>
            </a:extLst>
          </p:cNvPr>
          <p:cNvSpPr txBox="1"/>
          <p:nvPr/>
        </p:nvSpPr>
        <p:spPr>
          <a:xfrm>
            <a:off x="9605822" y="4854201"/>
            <a:ext cx="102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&lt;td&gt;</a:t>
            </a:r>
          </a:p>
        </p:txBody>
      </p:sp>
      <p:sp>
        <p:nvSpPr>
          <p:cNvPr id="21" name="Espace réservé du contenu 4">
            <a:extLst>
              <a:ext uri="{FF2B5EF4-FFF2-40B4-BE49-F238E27FC236}">
                <a16:creationId xmlns:a16="http://schemas.microsoft.com/office/drawing/2014/main" id="{6ACF3F9F-FFA2-4402-B943-F9C9B5D00BCA}"/>
              </a:ext>
            </a:extLst>
          </p:cNvPr>
          <p:cNvSpPr txBox="1">
            <a:spLocks/>
          </p:cNvSpPr>
          <p:nvPr/>
        </p:nvSpPr>
        <p:spPr>
          <a:xfrm>
            <a:off x="2081816" y="2225743"/>
            <a:ext cx="7444666" cy="1585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&lt;table&gt;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&lt;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caption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Titre du tableau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caption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&lt;/table&gt;</a:t>
            </a:r>
            <a:endParaRPr lang="fr-FR" sz="2000" dirty="0">
              <a:solidFill>
                <a:srgbClr val="EC3724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AC4E22-A789-4305-837E-524B576D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26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>
            <a:extLst>
              <a:ext uri="{FF2B5EF4-FFF2-40B4-BE49-F238E27FC236}">
                <a16:creationId xmlns:a16="http://schemas.microsoft.com/office/drawing/2014/main" id="{8C8CF92E-2D9D-4D19-9FED-03F7BDE3BD70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D90B68-5272-4AD3-ACEA-EC641D4DBA56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BEE3A4-992D-48AE-80D4-CED3475C83B0}"/>
              </a:ext>
            </a:extLst>
          </p:cNvPr>
          <p:cNvGrpSpPr/>
          <p:nvPr/>
        </p:nvGrpSpPr>
        <p:grpSpPr>
          <a:xfrm>
            <a:off x="1605933" y="2699633"/>
            <a:ext cx="8980133" cy="2697990"/>
            <a:chOff x="905552" y="2005398"/>
            <a:chExt cx="8980133" cy="258520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E8290E-E5BA-4511-A9FE-369497B857AB}"/>
                </a:ext>
              </a:extLst>
            </p:cNvPr>
            <p:cNvSpPr/>
            <p:nvPr/>
          </p:nvSpPr>
          <p:spPr>
            <a:xfrm>
              <a:off x="905552" y="2444085"/>
              <a:ext cx="8980133" cy="2146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8EBB0A9-8609-4192-B681-D0FF502C6CC6}"/>
                </a:ext>
              </a:extLst>
            </p:cNvPr>
            <p:cNvGrpSpPr/>
            <p:nvPr/>
          </p:nvGrpSpPr>
          <p:grpSpPr>
            <a:xfrm>
              <a:off x="905552" y="2005398"/>
              <a:ext cx="8980133" cy="445531"/>
              <a:chOff x="855467" y="1825916"/>
              <a:chExt cx="8980133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662DEB-D3C4-40A8-B901-C3F70A0D6B8F}"/>
                  </a:ext>
                </a:extLst>
              </p:cNvPr>
              <p:cNvSpPr/>
              <p:nvPr/>
            </p:nvSpPr>
            <p:spPr>
              <a:xfrm>
                <a:off x="855467" y="1825916"/>
                <a:ext cx="89801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D7BB40DB-E136-44A9-995B-4092B675B396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040C1CA7-84DD-4D43-B28D-823E0B31EA3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B8357D46-F3E8-4CA4-8F4D-4E0F90513F7D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A0156E9B-0F7C-4FC8-906F-782E269644BF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8435A2-B53B-4638-9A43-1B08986A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La vidéo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F1FF0-BA0F-43C2-8AA3-81C43714462E}"/>
              </a:ext>
            </a:extLst>
          </p:cNvPr>
          <p:cNvSpPr/>
          <p:nvPr/>
        </p:nvSpPr>
        <p:spPr>
          <a:xfrm>
            <a:off x="1708093" y="3196191"/>
            <a:ext cx="70452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video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controls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 poster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="video.jpeg" </a:t>
            </a: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width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="600"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&lt;source 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="video.mp4"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video/mp4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&lt;source 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2000" dirty="0" err="1">
                <a:solidFill>
                  <a:srgbClr val="FFCD2F"/>
                </a:solidFill>
                <a:latin typeface="Ubuntu Mono" panose="020B0509030602030204" pitchFamily="49" charset="0"/>
              </a:rPr>
              <a:t>video.webm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video/</a:t>
            </a:r>
            <a:r>
              <a:rPr lang="en-US" sz="2000" dirty="0" err="1">
                <a:solidFill>
                  <a:srgbClr val="FFCD2F"/>
                </a:solidFill>
                <a:latin typeface="Ubuntu Mono" panose="020B0509030602030204" pitchFamily="49" charset="0"/>
              </a:rPr>
              <a:t>webm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&lt;source 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</a:t>
            </a:r>
            <a:r>
              <a:rPr lang="fr-FR" sz="2000" dirty="0" err="1">
                <a:solidFill>
                  <a:srgbClr val="FFCD2F"/>
                </a:solidFill>
                <a:latin typeface="Ubuntu Mono" panose="020B0509030602030204" pitchFamily="49" charset="0"/>
              </a:rPr>
              <a:t>video.ogv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video/</a:t>
            </a:r>
            <a:r>
              <a:rPr lang="en-US" sz="2000" dirty="0" err="1">
                <a:solidFill>
                  <a:srgbClr val="FFCD2F"/>
                </a:solidFill>
                <a:latin typeface="Ubuntu Mono" panose="020B0509030602030204" pitchFamily="49" charset="0"/>
              </a:rPr>
              <a:t>ogv</a:t>
            </a:r>
            <a:r>
              <a:rPr lang="fr-FR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fr-FR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&lt;p&gt;</a:t>
            </a:r>
            <a:r>
              <a:rPr lang="fr-FR" sz="2000" dirty="0" err="1">
                <a:solidFill>
                  <a:schemeClr val="bg1"/>
                </a:solidFill>
                <a:latin typeface="Ubuntu Mono" panose="020B0509030602030204" pitchFamily="49" charset="0"/>
              </a:rPr>
              <a:t>Error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 message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&lt;/p&gt;</a:t>
            </a:r>
          </a:p>
          <a:p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</a:t>
            </a:r>
            <a:r>
              <a:rPr lang="fr-FR" sz="2000" dirty="0" err="1">
                <a:solidFill>
                  <a:srgbClr val="EC3724"/>
                </a:solidFill>
                <a:latin typeface="Ubuntu Mono" panose="020B0509030602030204" pitchFamily="49" charset="0"/>
              </a:rPr>
              <a:t>video</a:t>
            </a:r>
            <a:r>
              <a:rPr lang="fr-FR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3CFFFD-6425-4C71-9D28-EBEBBB79DAA9}"/>
              </a:ext>
            </a:extLst>
          </p:cNvPr>
          <p:cNvSpPr txBox="1"/>
          <p:nvPr/>
        </p:nvSpPr>
        <p:spPr>
          <a:xfrm>
            <a:off x="838200" y="191997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Attention à la compatibilité du format que vous utilisez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2DA172-7823-4EED-88D5-C6D901D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224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B131D8B0-75E0-40D8-8486-7E59C8AEC28A}"/>
              </a:ext>
            </a:extLst>
          </p:cNvPr>
          <p:cNvSpPr/>
          <p:nvPr/>
        </p:nvSpPr>
        <p:spPr>
          <a:xfrm>
            <a:off x="-711745" y="4708975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9C880A6-6B87-4E7B-9669-55E572A6DABC}"/>
              </a:ext>
            </a:extLst>
          </p:cNvPr>
          <p:cNvSpPr/>
          <p:nvPr/>
        </p:nvSpPr>
        <p:spPr>
          <a:xfrm>
            <a:off x="1299086" y="4377833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45626F7-E0F8-430C-B1B5-C7990AB9408B}"/>
              </a:ext>
            </a:extLst>
          </p:cNvPr>
          <p:cNvGrpSpPr/>
          <p:nvPr/>
        </p:nvGrpSpPr>
        <p:grpSpPr>
          <a:xfrm>
            <a:off x="1605933" y="2425132"/>
            <a:ext cx="8980133" cy="2697990"/>
            <a:chOff x="905552" y="2005398"/>
            <a:chExt cx="8980133" cy="258520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E5A717-45F6-4A20-97DD-040F0733230F}"/>
                </a:ext>
              </a:extLst>
            </p:cNvPr>
            <p:cNvSpPr/>
            <p:nvPr/>
          </p:nvSpPr>
          <p:spPr>
            <a:xfrm>
              <a:off x="905552" y="2444085"/>
              <a:ext cx="8980133" cy="2146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32F1222-99C6-450C-8605-1A36CD61E2A0}"/>
                </a:ext>
              </a:extLst>
            </p:cNvPr>
            <p:cNvGrpSpPr/>
            <p:nvPr/>
          </p:nvGrpSpPr>
          <p:grpSpPr>
            <a:xfrm>
              <a:off x="905552" y="2005398"/>
              <a:ext cx="8980133" cy="445531"/>
              <a:chOff x="855467" y="1825916"/>
              <a:chExt cx="8980133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CB1F7-BD20-43D3-A3FD-4E736AA6F297}"/>
                  </a:ext>
                </a:extLst>
              </p:cNvPr>
              <p:cNvSpPr/>
              <p:nvPr/>
            </p:nvSpPr>
            <p:spPr>
              <a:xfrm>
                <a:off x="855467" y="1825916"/>
                <a:ext cx="89801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C7D724C7-024A-4FC5-A917-2EB717F139E8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137D933E-F47E-48F9-9B09-7B9489366169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FEDAF31D-E9CD-4E71-98B9-C4E03D9CA744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0D0FE5A8-3FA9-430B-A8AF-BD3C2403ACD1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28435A2-B53B-4638-9A43-1B08986A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L’audio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F1FF0-BA0F-43C2-8AA3-81C43714462E}"/>
              </a:ext>
            </a:extLst>
          </p:cNvPr>
          <p:cNvSpPr/>
          <p:nvPr/>
        </p:nvSpPr>
        <p:spPr>
          <a:xfrm>
            <a:off x="1799510" y="3032175"/>
            <a:ext cx="66629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&lt;audio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controls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&lt;source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="music.mp3"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="audio/mpeg"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&lt;source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="music.ogg" 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="audio/</a:t>
            </a:r>
            <a:r>
              <a:rPr lang="en-US" sz="2000" dirty="0" err="1">
                <a:solidFill>
                  <a:srgbClr val="FFCD2F"/>
                </a:solidFill>
                <a:latin typeface="Ubuntu Mono" panose="020B0509030602030204" pitchFamily="49" charset="0"/>
              </a:rPr>
              <a:t>ogg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C00000"/>
                </a:solidFill>
                <a:latin typeface="Ubuntu Mono" panose="020B0509030602030204" pitchFamily="49" charset="0"/>
              </a:rPr>
              <a:t>	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&lt;p&gt;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</a:rPr>
              <a:t>Error message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&lt;/p&gt;</a:t>
            </a:r>
          </a:p>
          <a:p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</a:rPr>
              <a:t>&lt;/audio&gt;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3CFFFD-6425-4C71-9D28-EBEBBB79DAA9}"/>
              </a:ext>
            </a:extLst>
          </p:cNvPr>
          <p:cNvSpPr txBox="1"/>
          <p:nvPr/>
        </p:nvSpPr>
        <p:spPr>
          <a:xfrm>
            <a:off x="838200" y="169888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Attention à la compatibilité du format que vous utilisez !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EBF04E-3E19-4B5F-8FD4-D8E188B4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741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A39B17-4201-4B89-948B-B1DA726494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D1B826B-62D1-4826-B8D5-2E98C4860F56}"/>
              </a:ext>
            </a:extLst>
          </p:cNvPr>
          <p:cNvSpPr/>
          <p:nvPr/>
        </p:nvSpPr>
        <p:spPr>
          <a:xfrm>
            <a:off x="3168378" y="-2997355"/>
            <a:ext cx="5855242" cy="5852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A029EC-22F7-428E-88E9-E922997B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34</a:t>
            </a:fld>
            <a:endParaRPr lang="fr-FR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22EB157-4035-48C9-BD2C-085380F7A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71" y="1253331"/>
            <a:ext cx="30860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79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28766E5A-FF56-4653-9173-AFF5759B9A32}"/>
              </a:ext>
            </a:extLst>
          </p:cNvPr>
          <p:cNvSpPr/>
          <p:nvPr/>
        </p:nvSpPr>
        <p:spPr>
          <a:xfrm>
            <a:off x="1514921" y="4224771"/>
            <a:ext cx="1000847" cy="1000407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EB88FB7-E96A-49B9-BDE8-3A0B80EF7A05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50F01D-3E59-4C25-928B-677CE623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Généralités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A4D9BC-EAEB-4241-AD13-73C35BF0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119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Dédié à tous les éléments de style d’un site internet</a:t>
            </a:r>
          </a:p>
          <a:p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S’enregistre dans un fichier </a:t>
            </a: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.</a:t>
            </a:r>
            <a:r>
              <a:rPr lang="fr-FR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css</a:t>
            </a:r>
            <a:endParaRPr lang="fr-FR" sz="2400" i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C4CD7D-2D12-46B3-8A79-7209DD23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35</a:t>
            </a:fld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474EBA7-077E-4BCA-AC87-79CB35D25922}"/>
              </a:ext>
            </a:extLst>
          </p:cNvPr>
          <p:cNvGrpSpPr/>
          <p:nvPr/>
        </p:nvGrpSpPr>
        <p:grpSpPr>
          <a:xfrm>
            <a:off x="1605933" y="4507188"/>
            <a:ext cx="8980133" cy="922795"/>
            <a:chOff x="905552" y="2005398"/>
            <a:chExt cx="8980133" cy="88421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9D269-7D46-4632-AAD7-313EEA05C980}"/>
                </a:ext>
              </a:extLst>
            </p:cNvPr>
            <p:cNvSpPr/>
            <p:nvPr/>
          </p:nvSpPr>
          <p:spPr>
            <a:xfrm>
              <a:off x="905552" y="2444085"/>
              <a:ext cx="8980133" cy="4455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8439F16A-CDE0-483D-B9F7-4319D0048C1E}"/>
                </a:ext>
              </a:extLst>
            </p:cNvPr>
            <p:cNvGrpSpPr/>
            <p:nvPr/>
          </p:nvGrpSpPr>
          <p:grpSpPr>
            <a:xfrm>
              <a:off x="905552" y="2005398"/>
              <a:ext cx="8980133" cy="445531"/>
              <a:chOff x="855467" y="1825916"/>
              <a:chExt cx="8980133" cy="44553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8B8A2-0CA5-4346-A331-3C623FFF79F9}"/>
                  </a:ext>
                </a:extLst>
              </p:cNvPr>
              <p:cNvSpPr/>
              <p:nvPr/>
            </p:nvSpPr>
            <p:spPr>
              <a:xfrm>
                <a:off x="855467" y="1825916"/>
                <a:ext cx="898013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DE037CB-A7C0-41A0-BA66-823D9861291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5B7FB1EA-CF4A-4684-993A-DA3B26EBC5C1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BD91C89B-744A-4D67-BCF9-C8D81FF7FC06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CE22FA8B-0277-4C24-BF66-8BBBF69CCD75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4" name="Zone de texte 2">
            <a:extLst>
              <a:ext uri="{FF2B5EF4-FFF2-40B4-BE49-F238E27FC236}">
                <a16:creationId xmlns:a16="http://schemas.microsoft.com/office/drawing/2014/main" id="{1DB09E96-9F62-49A0-A73E-D7BA923D2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10" y="4990345"/>
            <a:ext cx="5819590" cy="45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&lt;link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="stylesheet"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="./style.css" </a:t>
            </a:r>
            <a:r>
              <a:rPr lang="en-US" dirty="0">
                <a:solidFill>
                  <a:srgbClr val="EC3724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fr-FR" dirty="0">
              <a:solidFill>
                <a:srgbClr val="EC3724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411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F1B66-DFE1-498E-BC3D-345C8E18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Syntaxe usuelle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26AECC-31D0-4013-BDF8-DDC1CB88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36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201681F-ACB2-4448-9C79-4DB351ED302B}"/>
              </a:ext>
            </a:extLst>
          </p:cNvPr>
          <p:cNvSpPr/>
          <p:nvPr/>
        </p:nvSpPr>
        <p:spPr>
          <a:xfrm>
            <a:off x="1514921" y="4224771"/>
            <a:ext cx="1000847" cy="1000407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F1156CF-49EF-4E62-A035-24EBF9A4362C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2F15144-2231-46F8-809B-C8386610B02A}"/>
              </a:ext>
            </a:extLst>
          </p:cNvPr>
          <p:cNvGrpSpPr/>
          <p:nvPr/>
        </p:nvGrpSpPr>
        <p:grpSpPr>
          <a:xfrm>
            <a:off x="3314699" y="2380550"/>
            <a:ext cx="5562601" cy="2469761"/>
            <a:chOff x="905552" y="2005398"/>
            <a:chExt cx="5562601" cy="236651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F1960E-5904-4148-97F8-48C0EA355939}"/>
                </a:ext>
              </a:extLst>
            </p:cNvPr>
            <p:cNvSpPr/>
            <p:nvPr/>
          </p:nvSpPr>
          <p:spPr>
            <a:xfrm>
              <a:off x="905552" y="2444085"/>
              <a:ext cx="5562601" cy="19278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6D987154-197C-4518-B114-3B0D8B6B99CC}"/>
                </a:ext>
              </a:extLst>
            </p:cNvPr>
            <p:cNvGrpSpPr/>
            <p:nvPr/>
          </p:nvGrpSpPr>
          <p:grpSpPr>
            <a:xfrm>
              <a:off x="905553" y="2005398"/>
              <a:ext cx="5562600" cy="445531"/>
              <a:chOff x="855468" y="1825916"/>
              <a:chExt cx="5562600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362DBE-E721-4B88-ABCF-4AB81F67673C}"/>
                  </a:ext>
                </a:extLst>
              </p:cNvPr>
              <p:cNvSpPr/>
              <p:nvPr/>
            </p:nvSpPr>
            <p:spPr>
              <a:xfrm>
                <a:off x="855468" y="1825916"/>
                <a:ext cx="5562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51BB192F-79C2-40BC-83E2-0FC98274670B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A7D6A217-E83D-404C-B74B-250C418EC0D1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9351305D-99C7-410C-9059-C23A57AC92CA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CBEFFD3-7A65-48CE-A97D-56E6A105939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4" name="Zone de texte 2">
            <a:extLst>
              <a:ext uri="{FF2B5EF4-FFF2-40B4-BE49-F238E27FC236}">
                <a16:creationId xmlns:a16="http://schemas.microsoft.com/office/drawing/2014/main" id="{B18FF870-E4B8-4E8E-AE1D-BF684A97B1A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3508277" y="2952379"/>
            <a:ext cx="5102324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selector 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40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property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40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40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000" dirty="0"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10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>
            <a:extLst>
              <a:ext uri="{FF2B5EF4-FFF2-40B4-BE49-F238E27FC236}">
                <a16:creationId xmlns:a16="http://schemas.microsoft.com/office/drawing/2014/main" id="{047F11B8-9CF0-48BF-BC92-C497A3A4F7B9}"/>
              </a:ext>
            </a:extLst>
          </p:cNvPr>
          <p:cNvSpPr/>
          <p:nvPr/>
        </p:nvSpPr>
        <p:spPr>
          <a:xfrm>
            <a:off x="1514921" y="4224771"/>
            <a:ext cx="1000847" cy="1000407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52A3D97F-5FD6-4459-84CA-E1E8EC69E7B4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769BD3-3CB2-434C-841E-B27AB6887C6D}"/>
              </a:ext>
            </a:extLst>
          </p:cNvPr>
          <p:cNvGrpSpPr/>
          <p:nvPr/>
        </p:nvGrpSpPr>
        <p:grpSpPr>
          <a:xfrm>
            <a:off x="1506268" y="1964795"/>
            <a:ext cx="9221893" cy="922795"/>
            <a:chOff x="905552" y="2005398"/>
            <a:chExt cx="9221893" cy="88421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6D4952-DE5A-4B0D-A2A5-5DC6F44AD0E5}"/>
                </a:ext>
              </a:extLst>
            </p:cNvPr>
            <p:cNvSpPr/>
            <p:nvPr/>
          </p:nvSpPr>
          <p:spPr>
            <a:xfrm>
              <a:off x="905552" y="2444087"/>
              <a:ext cx="9221893" cy="44552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A24571B6-7412-4A6F-982E-5FE55A52AC89}"/>
                </a:ext>
              </a:extLst>
            </p:cNvPr>
            <p:cNvGrpSpPr/>
            <p:nvPr/>
          </p:nvGrpSpPr>
          <p:grpSpPr>
            <a:xfrm>
              <a:off x="905553" y="2005398"/>
              <a:ext cx="9221892" cy="445531"/>
              <a:chOff x="855468" y="1825916"/>
              <a:chExt cx="9221892" cy="4455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D7F6B7B-2756-47A4-8A2F-5BA4B2A3DCB4}"/>
                  </a:ext>
                </a:extLst>
              </p:cNvPr>
              <p:cNvSpPr/>
              <p:nvPr/>
            </p:nvSpPr>
            <p:spPr>
              <a:xfrm>
                <a:off x="855468" y="1825916"/>
                <a:ext cx="922189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1E0D25B9-CA12-44E8-9948-822593B8F263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FF92808F-5D49-4A3E-95C4-CA281C15B249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D6ED6E44-D21A-47D8-9395-FE7B8E21A53B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17E64B83-77F9-41D5-BE2D-8B70DA2B1AF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8712C10-134F-4949-A23E-DC542C3677A9}"/>
              </a:ext>
            </a:extLst>
          </p:cNvPr>
          <p:cNvGrpSpPr/>
          <p:nvPr/>
        </p:nvGrpSpPr>
        <p:grpSpPr>
          <a:xfrm>
            <a:off x="4300736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3CDE45-CB29-44E7-97E9-4B9C20FA96CA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7A0AA80-4F70-4B13-883C-466A14E9A0B1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C99917E-68B6-4293-8F8D-A2BF1A280F62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EB9530A8-25D2-4561-BDCA-4FCEFD0B9FD6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24EA05B-1F2D-43C4-93CB-B6B773FBD9C3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852CAFD2-7464-4A83-B3FA-5305D4B9A97D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4F32D47-695A-4A87-AE2D-97D369D0B02C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213B98C-18DD-4FFB-87B4-F1C3347B9CFB}"/>
              </a:ext>
            </a:extLst>
          </p:cNvPr>
          <p:cNvGrpSpPr/>
          <p:nvPr/>
        </p:nvGrpSpPr>
        <p:grpSpPr>
          <a:xfrm>
            <a:off x="8126091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F9B7CD-9C20-4ACE-9E03-8FE87A500AB2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B8B3693F-80B0-412C-A657-6AD8E990C5AA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FA9E30A-9E0A-4CA6-A018-75CFBFEF8828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6CCC100D-8A52-4576-BCC5-BA7BFF47200B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E92755AF-8224-4543-9268-031655375B7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CA7D95B3-B267-4DF6-8FED-652D173347A9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032F4AF8-09D5-447B-9F5E-731AD20BD171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90F7C6F-36AB-4328-9A12-762C08327BCE}"/>
              </a:ext>
            </a:extLst>
          </p:cNvPr>
          <p:cNvGrpSpPr/>
          <p:nvPr/>
        </p:nvGrpSpPr>
        <p:grpSpPr>
          <a:xfrm>
            <a:off x="471925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CE8608-43E2-44EC-A128-89579004482E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2BA6975-61BD-4167-8689-BDAB8CD246EB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F05124-0292-4EE6-9AB7-96EDBF098E51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2AF4F0A3-752B-4454-AFC6-DE6F49F8B736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FC38BCEA-1776-4AF6-B7DC-833939B01B05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FA8C4B46-1F10-49E4-95CC-EF208D0171B4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6DDB0A69-7126-4EC1-B5D9-6F2DC3F423C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2BC62E1-D466-46E9-90C1-560849E3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sélecteurs usuels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D9D8F0-8E42-4CE6-AAE7-A01954ED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6268" y="3791471"/>
            <a:ext cx="2478572" cy="431843"/>
          </a:xfrm>
        </p:spPr>
        <p:txBody>
          <a:bodyPr>
            <a:normAutofit/>
          </a:bodyPr>
          <a:lstStyle/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Sélection par balise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18817B-1A7C-423B-8FF3-AEE9CF724C93}"/>
              </a:ext>
            </a:extLst>
          </p:cNvPr>
          <p:cNvSpPr/>
          <p:nvPr/>
        </p:nvSpPr>
        <p:spPr>
          <a:xfrm>
            <a:off x="1655797" y="2436163"/>
            <a:ext cx="6881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&lt;h1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dirty="0" err="1">
                <a:solidFill>
                  <a:srgbClr val="FFCD2F"/>
                </a:solidFill>
                <a:latin typeface="Ubuntu Mono" panose="020B0509030602030204" pitchFamily="49" charset="0"/>
              </a:rPr>
              <a:t>titre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titre1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buntu Mono" panose="020B0509030602030204" pitchFamily="49" charset="0"/>
              </a:rPr>
              <a:t>Titre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principal </a:t>
            </a:r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&lt;/h1&gt;</a:t>
            </a:r>
          </a:p>
        </p:txBody>
      </p:sp>
      <p:sp>
        <p:nvSpPr>
          <p:cNvPr id="13" name="Zone de texte 2">
            <a:extLst>
              <a:ext uri="{FF2B5EF4-FFF2-40B4-BE49-F238E27FC236}">
                <a16:creationId xmlns:a16="http://schemas.microsoft.com/office/drawing/2014/main" id="{AD6A32B4-FC54-41A4-B56B-DCA337348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02" y="4381393"/>
            <a:ext cx="3109544" cy="15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h1 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800" b="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rgbClr val="D07AF6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blu</a:t>
            </a:r>
            <a:r>
              <a:rPr lang="en-US" sz="1800" b="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e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900" b="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Zone de texte 2">
            <a:extLst>
              <a:ext uri="{FF2B5EF4-FFF2-40B4-BE49-F238E27FC236}">
                <a16:creationId xmlns:a16="http://schemas.microsoft.com/office/drawing/2014/main" id="{038512F2-B6F1-4BAC-AFA5-748DE46B6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9668" y="4386110"/>
            <a:ext cx="3206830" cy="155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#titre1 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800" b="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rgbClr val="D07AF6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blu</a:t>
            </a:r>
            <a:r>
              <a:rPr lang="en-US" sz="1800" b="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e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 de texte 2">
            <a:extLst>
              <a:ext uri="{FF2B5EF4-FFF2-40B4-BE49-F238E27FC236}">
                <a16:creationId xmlns:a16="http://schemas.microsoft.com/office/drawing/2014/main" id="{3292123B-AE59-45A6-A73A-9C9F7E4B2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788" y="4381393"/>
            <a:ext cx="2947797" cy="15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  <a:r>
              <a:rPr lang="en-US" sz="1800" b="0" dirty="0" err="1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titre</a:t>
            </a:r>
            <a:r>
              <a:rPr lang="en-US" sz="1800" b="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800" b="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rgbClr val="D07AF6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blu</a:t>
            </a:r>
            <a:r>
              <a:rPr lang="en-US" sz="1800" b="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e</a:t>
            </a: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1800" b="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39370556-1B2E-43E9-BE02-642FE406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37</a:t>
            </a:fld>
            <a:endParaRPr lang="fr-FR"/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D5F3A4BC-E81F-4F66-9AD9-8DD66AC83629}"/>
              </a:ext>
            </a:extLst>
          </p:cNvPr>
          <p:cNvSpPr txBox="1">
            <a:spLocks/>
          </p:cNvSpPr>
          <p:nvPr/>
        </p:nvSpPr>
        <p:spPr>
          <a:xfrm>
            <a:off x="5467586" y="3812427"/>
            <a:ext cx="2478572" cy="43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Sélection par </a:t>
            </a:r>
            <a:r>
              <a:rPr 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class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A2EA7E8C-C9C7-419E-B0BE-FE02CDB6CF20}"/>
              </a:ext>
            </a:extLst>
          </p:cNvPr>
          <p:cNvSpPr txBox="1">
            <a:spLocks/>
          </p:cNvSpPr>
          <p:nvPr/>
        </p:nvSpPr>
        <p:spPr>
          <a:xfrm>
            <a:off x="9630420" y="3840568"/>
            <a:ext cx="2478572" cy="43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Sélection par </a:t>
            </a:r>
            <a:r>
              <a:rPr 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4207948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llipse 54">
            <a:extLst>
              <a:ext uri="{FF2B5EF4-FFF2-40B4-BE49-F238E27FC236}">
                <a16:creationId xmlns:a16="http://schemas.microsoft.com/office/drawing/2014/main" id="{59E63B53-A40F-4F64-9DC4-6F6A48F18042}"/>
              </a:ext>
            </a:extLst>
          </p:cNvPr>
          <p:cNvSpPr/>
          <p:nvPr/>
        </p:nvSpPr>
        <p:spPr>
          <a:xfrm>
            <a:off x="-491129" y="4450482"/>
            <a:ext cx="3099882" cy="30985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CBB302AA-4743-4873-973E-B8B2B7A8A79A}"/>
              </a:ext>
            </a:extLst>
          </p:cNvPr>
          <p:cNvGrpSpPr/>
          <p:nvPr/>
        </p:nvGrpSpPr>
        <p:grpSpPr>
          <a:xfrm>
            <a:off x="4300736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576B18-36FA-48B6-AD0F-B24D8D5615BD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B4FDAA37-BD38-454A-92F3-6BCE04225349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5B5F30-3D30-42F5-818B-DDAF72DB0CBD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DA938819-59EC-4A85-9B20-C6B6FAED8FC2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07D4C08D-D863-4115-B32D-9D30EAF7A195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428EA791-F8C7-4C89-846B-37684C6D54F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EDB5FAD1-F20B-4365-8E84-75512915161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A612003-3DE2-4A68-9443-AE2030982721}"/>
              </a:ext>
            </a:extLst>
          </p:cNvPr>
          <p:cNvGrpSpPr/>
          <p:nvPr/>
        </p:nvGrpSpPr>
        <p:grpSpPr>
          <a:xfrm>
            <a:off x="8126091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3B275E-F88C-4B30-A74F-99FA99E8BCEF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2937EF6-A343-4DA2-AB3D-16503E1D174B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9AD411D-AFF9-4CE9-822A-9181189D68AD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97F7605B-C3BD-4081-A430-839EEA38FC3F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5680921C-D4A4-44E8-888A-9E21600ABEF5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C1CEF440-42A2-460D-9ABF-1798234052B5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E0165CE5-8B07-4E6D-B0F4-293A960BB57D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D61C4DE-F298-4CBE-B7D0-879F44B95885}"/>
              </a:ext>
            </a:extLst>
          </p:cNvPr>
          <p:cNvGrpSpPr/>
          <p:nvPr/>
        </p:nvGrpSpPr>
        <p:grpSpPr>
          <a:xfrm>
            <a:off x="471925" y="3840956"/>
            <a:ext cx="3593984" cy="2340742"/>
            <a:chOff x="905552" y="2005398"/>
            <a:chExt cx="3593984" cy="22428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1C39873-6BA8-4035-A1C3-D0AA8A7D5C44}"/>
                </a:ext>
              </a:extLst>
            </p:cNvPr>
            <p:cNvSpPr/>
            <p:nvPr/>
          </p:nvSpPr>
          <p:spPr>
            <a:xfrm>
              <a:off x="905552" y="2444085"/>
              <a:ext cx="3593984" cy="18042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24F8A770-2193-4115-8722-A2CB28FC34A1}"/>
                </a:ext>
              </a:extLst>
            </p:cNvPr>
            <p:cNvGrpSpPr/>
            <p:nvPr/>
          </p:nvGrpSpPr>
          <p:grpSpPr>
            <a:xfrm>
              <a:off x="905552" y="2005398"/>
              <a:ext cx="3593984" cy="445531"/>
              <a:chOff x="855467" y="1825916"/>
              <a:chExt cx="3593984" cy="44553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E0634A5-B6A9-4426-8D01-7328F3376762}"/>
                  </a:ext>
                </a:extLst>
              </p:cNvPr>
              <p:cNvSpPr/>
              <p:nvPr/>
            </p:nvSpPr>
            <p:spPr>
              <a:xfrm>
                <a:off x="855467" y="1825916"/>
                <a:ext cx="359398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FD65C00C-A757-4694-BA78-95F68661DBA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A6861D64-CC84-43B0-A90E-F40E65F081F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958483E2-6F27-4B13-912A-E11692FB11F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F1F7743-530C-4423-9CDC-8CA82D232D1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7E2DB6A6-D5AE-466D-B264-F5C63F26967F}"/>
              </a:ext>
            </a:extLst>
          </p:cNvPr>
          <p:cNvSpPr txBox="1">
            <a:spLocks/>
          </p:cNvSpPr>
          <p:nvPr/>
        </p:nvSpPr>
        <p:spPr>
          <a:xfrm>
            <a:off x="1506268" y="3791471"/>
            <a:ext cx="2478572" cy="43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Imbriquer des sélecteurs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9EB536EE-85EF-4792-BC5C-D3DCEE20BBEF}"/>
              </a:ext>
            </a:extLst>
          </p:cNvPr>
          <p:cNvSpPr txBox="1">
            <a:spLocks/>
          </p:cNvSpPr>
          <p:nvPr/>
        </p:nvSpPr>
        <p:spPr>
          <a:xfrm>
            <a:off x="5309651" y="3807863"/>
            <a:ext cx="2596550" cy="43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Sélection par </a:t>
            </a:r>
            <a:r>
              <a:rPr 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attribut</a:t>
            </a:r>
          </a:p>
        </p:txBody>
      </p:sp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11E27370-9807-4F6E-83CE-87304AC7A9E6}"/>
              </a:ext>
            </a:extLst>
          </p:cNvPr>
          <p:cNvSpPr txBox="1">
            <a:spLocks/>
          </p:cNvSpPr>
          <p:nvPr/>
        </p:nvSpPr>
        <p:spPr>
          <a:xfrm>
            <a:off x="9301669" y="3806963"/>
            <a:ext cx="2478572" cy="431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>
                <a:solidFill>
                  <a:schemeClr val="bg1"/>
                </a:solidFill>
                <a:latin typeface="Ubuntu Mono" panose="020B0509030602030204" pitchFamily="49" charset="0"/>
              </a:rPr>
              <a:t>Spécialités du chef</a:t>
            </a:r>
            <a:endParaRPr lang="fr-FR" sz="1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A2D330E-0812-4B41-A4D4-7DDCF4B3A88B}"/>
              </a:ext>
            </a:extLst>
          </p:cNvPr>
          <p:cNvGrpSpPr/>
          <p:nvPr/>
        </p:nvGrpSpPr>
        <p:grpSpPr>
          <a:xfrm>
            <a:off x="1485053" y="1563849"/>
            <a:ext cx="9221893" cy="1861012"/>
            <a:chOff x="905552" y="2005398"/>
            <a:chExt cx="9221893" cy="1783213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585496-15EA-49DC-9FFA-99D40F690569}"/>
                </a:ext>
              </a:extLst>
            </p:cNvPr>
            <p:cNvSpPr/>
            <p:nvPr/>
          </p:nvSpPr>
          <p:spPr>
            <a:xfrm>
              <a:off x="905552" y="2444086"/>
              <a:ext cx="9221893" cy="13445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D34730F-15B1-4BDA-861D-16BD68186A0D}"/>
                </a:ext>
              </a:extLst>
            </p:cNvPr>
            <p:cNvGrpSpPr/>
            <p:nvPr/>
          </p:nvGrpSpPr>
          <p:grpSpPr>
            <a:xfrm>
              <a:off x="905553" y="2005398"/>
              <a:ext cx="9221892" cy="445531"/>
              <a:chOff x="855468" y="1825916"/>
              <a:chExt cx="9221892" cy="44553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3391CD7-C756-4B54-B304-43AB0EB33DE9}"/>
                  </a:ext>
                </a:extLst>
              </p:cNvPr>
              <p:cNvSpPr/>
              <p:nvPr/>
            </p:nvSpPr>
            <p:spPr>
              <a:xfrm>
                <a:off x="855468" y="1825916"/>
                <a:ext cx="922189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F6632756-4DFE-49D7-838A-6B78839B0BD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CF8FEF9C-012A-4812-AD1B-65EFD452AF0B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D0F947A8-6417-41AF-92F9-28BDA852DAE5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Ellipse 26">
                  <a:extLst>
                    <a:ext uri="{FF2B5EF4-FFF2-40B4-BE49-F238E27FC236}">
                      <a16:creationId xmlns:a16="http://schemas.microsoft.com/office/drawing/2014/main" id="{220FF7B7-95C5-43DA-8E0B-E7B59C6EA3CB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2BC62E1-D466-46E9-90C1-560849E3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D’autres sélecteurs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18817B-1A7C-423B-8FF3-AEE9CF724C93}"/>
              </a:ext>
            </a:extLst>
          </p:cNvPr>
          <p:cNvSpPr/>
          <p:nvPr/>
        </p:nvSpPr>
        <p:spPr>
          <a:xfrm>
            <a:off x="1678630" y="2102047"/>
            <a:ext cx="7795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&lt;div&gt;</a:t>
            </a:r>
          </a:p>
          <a:p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	&lt;h1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class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FFCD2F"/>
                </a:solidFill>
                <a:latin typeface="Ubuntu Mono" panose="020B0509030602030204" pitchFamily="49" charset="0"/>
              </a:rPr>
              <a:t>titre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id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=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FFCD2F"/>
                </a:solidFill>
                <a:latin typeface="Ubuntu Mono" panose="020B0509030602030204" pitchFamily="49" charset="0"/>
              </a:rPr>
              <a:t>titre1</a:t>
            </a:r>
            <a:r>
              <a:rPr lang="en-US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&gt;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buntu Mono" panose="020B0509030602030204" pitchFamily="49" charset="0"/>
              </a:rPr>
              <a:t>Titre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principal </a:t>
            </a:r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&lt;/h1&gt;</a:t>
            </a:r>
          </a:p>
          <a:p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	&lt;p&gt;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Ubuntu Mono" panose="020B0509030602030204" pitchFamily="49" charset="0"/>
              </a:rPr>
              <a:t>Paragraphe</a:t>
            </a:r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&lt;/p&gt;</a:t>
            </a:r>
          </a:p>
          <a:p>
            <a:r>
              <a:rPr lang="en-US" dirty="0">
                <a:solidFill>
                  <a:srgbClr val="EC3724"/>
                </a:solidFill>
                <a:latin typeface="Ubuntu Mono" panose="020B0509030602030204" pitchFamily="49" charset="0"/>
              </a:rPr>
              <a:t>&lt;/div&gt;</a:t>
            </a:r>
          </a:p>
        </p:txBody>
      </p:sp>
      <p:sp>
        <p:nvSpPr>
          <p:cNvPr id="13" name="Zone de texte 2">
            <a:extLst>
              <a:ext uri="{FF2B5EF4-FFF2-40B4-BE49-F238E27FC236}">
                <a16:creationId xmlns:a16="http://schemas.microsoft.com/office/drawing/2014/main" id="{AD6A32B4-FC54-41A4-B56B-DCA337348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33" y="4445379"/>
            <a:ext cx="2666892" cy="188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div p 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800" b="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blue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900" dirty="0"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Zone de texte 2">
            <a:extLst>
              <a:ext uri="{FF2B5EF4-FFF2-40B4-BE49-F238E27FC236}">
                <a16:creationId xmlns:a16="http://schemas.microsoft.com/office/drawing/2014/main" id="{038512F2-B6F1-4BAC-AFA5-748DE46B6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441" y="4363848"/>
            <a:ext cx="1513284" cy="1653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*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div &gt; p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 ~ h1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h1 + p</a:t>
            </a:r>
            <a:r>
              <a:rPr lang="fr-FR" sz="9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b="0" dirty="0">
              <a:solidFill>
                <a:srgbClr val="00B050"/>
              </a:solidFill>
              <a:latin typeface="Ubuntu Mono" panose="020B0509030602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Zone de texte 2">
            <a:extLst>
              <a:ext uri="{FF2B5EF4-FFF2-40B4-BE49-F238E27FC236}">
                <a16:creationId xmlns:a16="http://schemas.microsoft.com/office/drawing/2014/main" id="{3292123B-AE59-45A6-A73A-9C9F7E4B2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094" y="4383724"/>
            <a:ext cx="2666892" cy="188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h1[class=</a:t>
            </a:r>
            <a:r>
              <a:rPr lang="en-US" sz="180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b="0" dirty="0" err="1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titre</a:t>
            </a:r>
            <a:r>
              <a:rPr lang="en-US" sz="180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b="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] 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800" b="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blue</a:t>
            </a: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1800" b="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900" dirty="0"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C3BAA3-8EC1-4EEA-A2C0-70AC4633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64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B0432802-7CDA-4591-A7BC-EF8BE8C1823B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F7F09A-0AEE-4CDE-865C-F94BA35A2C74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FB92E1-1004-4EE9-97A8-38195E8E2ADF}"/>
              </a:ext>
            </a:extLst>
          </p:cNvPr>
          <p:cNvGrpSpPr/>
          <p:nvPr/>
        </p:nvGrpSpPr>
        <p:grpSpPr>
          <a:xfrm>
            <a:off x="838200" y="2892320"/>
            <a:ext cx="10515600" cy="984220"/>
            <a:chOff x="905552" y="2005399"/>
            <a:chExt cx="10515600" cy="94307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14A668-A7DD-47EC-9787-DC318DDE62B9}"/>
                </a:ext>
              </a:extLst>
            </p:cNvPr>
            <p:cNvSpPr/>
            <p:nvPr/>
          </p:nvSpPr>
          <p:spPr>
            <a:xfrm>
              <a:off x="905552" y="2444085"/>
              <a:ext cx="10515600" cy="5043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80318FD-B5F1-455D-B932-F1D67BDCEC2E}"/>
                </a:ext>
              </a:extLst>
            </p:cNvPr>
            <p:cNvGrpSpPr/>
            <p:nvPr/>
          </p:nvGrpSpPr>
          <p:grpSpPr>
            <a:xfrm>
              <a:off x="905552" y="2005399"/>
              <a:ext cx="10515600" cy="445531"/>
              <a:chOff x="855467" y="1825917"/>
              <a:chExt cx="10515600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2B3322-8A07-406E-9495-6AC670C9209A}"/>
                  </a:ext>
                </a:extLst>
              </p:cNvPr>
              <p:cNvSpPr/>
              <p:nvPr/>
            </p:nvSpPr>
            <p:spPr>
              <a:xfrm>
                <a:off x="855467" y="1825917"/>
                <a:ext cx="10515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2A6A4442-131C-4FAF-A9FE-759464C6371F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1B5FE53F-3B7F-4DF8-9318-CA9660C14C4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792C8D99-652B-40B4-875C-9467EC54EC6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508C6F5D-B961-48A2-A8EA-F492495CD4F2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749D583-CFC8-477A-855A-BA6B8BD29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Les commentaires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9D5CE1-EE2F-4AA5-9052-88230F03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1777" y="3405379"/>
            <a:ext cx="5862002" cy="76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  <a:t>/* Ceci est un commentaire */</a:t>
            </a:r>
            <a:br>
              <a:rPr lang="fr-FR" alt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Ubuntu Mono" panose="020B0509030602030204" pitchFamily="49" charset="0"/>
                <a:cs typeface="Courier New" panose="02070309020205020404" pitchFamily="49" charset="0"/>
              </a:rPr>
            </a:br>
            <a:endParaRPr lang="fr-FR" sz="2400" dirty="0">
              <a:solidFill>
                <a:schemeClr val="accent2">
                  <a:lumMod val="40000"/>
                  <a:lumOff val="6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40AE6-1AE7-4244-858B-88196828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00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F4F030-6990-40D4-A155-6DD680CB5E05}"/>
              </a:ext>
            </a:extLst>
          </p:cNvPr>
          <p:cNvSpPr/>
          <p:nvPr/>
        </p:nvSpPr>
        <p:spPr>
          <a:xfrm>
            <a:off x="0" y="0"/>
            <a:ext cx="392806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2B4EDF-E318-4105-B807-648D3BE22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32" y="1689333"/>
            <a:ext cx="1406921" cy="14069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7D7310-0313-41A3-9B0B-22916D6C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69" y="331983"/>
            <a:ext cx="830750" cy="1171357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D772A47A-B6F7-4B74-81F7-F730D24FC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5309" y="1608500"/>
            <a:ext cx="1656649" cy="8947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A94C8A-2FA8-4553-9242-EB84E9DE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697" y="4395981"/>
            <a:ext cx="1084334" cy="10843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2E69EE6-3358-43EA-A35A-5F440755B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35" y="406901"/>
            <a:ext cx="1306875" cy="799372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31DCAD56-312C-4A51-A01A-00A024865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4386" y="362892"/>
            <a:ext cx="1055490" cy="79161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5D0A8C9-0581-479B-B883-7A721B035F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9" y="1769148"/>
            <a:ext cx="1347643" cy="69740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16F7A8C-0C32-416C-A525-2010489368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663" y="5896288"/>
            <a:ext cx="1511295" cy="3381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F626B96-C2AC-421C-B650-E563EB468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32" y="3904576"/>
            <a:ext cx="1356968" cy="58527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FAC649B-8EA7-40E2-8EA7-1EFC653F1C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890" y="4816156"/>
            <a:ext cx="1981519" cy="48349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AC01EA-1E58-4DB8-9027-4672DBA0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4</a:t>
            </a:fld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D675B0C-E972-4C79-A541-AB5F07FE5467}"/>
              </a:ext>
            </a:extLst>
          </p:cNvPr>
          <p:cNvSpPr/>
          <p:nvPr/>
        </p:nvSpPr>
        <p:spPr>
          <a:xfrm>
            <a:off x="754482" y="2306386"/>
            <a:ext cx="2246215" cy="2245226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CF9BB9A-F6AA-4B03-B27F-1726A8AB8231}"/>
              </a:ext>
            </a:extLst>
          </p:cNvPr>
          <p:cNvSpPr/>
          <p:nvPr/>
        </p:nvSpPr>
        <p:spPr>
          <a:xfrm>
            <a:off x="2533919" y="2035465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06D94C-90A4-4583-8208-797DB71D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82" y="2766218"/>
            <a:ext cx="4412572" cy="1325563"/>
          </a:xfrm>
        </p:spPr>
        <p:txBody>
          <a:bodyPr/>
          <a:lstStyle/>
          <a:p>
            <a:pPr algn="ctr"/>
            <a:r>
              <a:rPr lang="fr-FR" b="1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Un site internet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300F19-DE61-491C-82F1-1AE007E0D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47" y="5455971"/>
            <a:ext cx="1065979" cy="1065979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236C613-8513-4BC4-96BE-D5428B0DCB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7438" y="3197051"/>
            <a:ext cx="894731" cy="8947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AF62CC4-C6B0-4366-8BFB-C5E223EDBE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96" y="4938148"/>
            <a:ext cx="1535095" cy="12963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3D58899-DB04-4C2D-82D3-E8F8F729BE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97" y="460988"/>
            <a:ext cx="830750" cy="83075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CD22EFD-F120-4FE7-A5C7-EA63F8831A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74237" y="2945575"/>
            <a:ext cx="1073153" cy="1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0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92AE6-A754-42EA-9E58-E0B8770C20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983597-A5F2-4F00-B40F-17E45AD8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C2DADBD-2684-406A-9F1B-0AE8CC62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089"/>
            <a:ext cx="10515600" cy="1061821"/>
          </a:xfrm>
        </p:spPr>
        <p:txBody>
          <a:bodyPr/>
          <a:lstStyle/>
          <a:p>
            <a:pPr algn="ctr"/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CE QU’IL FAUT SAVOIR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601E3-F43A-4E7B-A55E-C800CFCE0670}"/>
              </a:ext>
            </a:extLst>
          </p:cNvPr>
          <p:cNvSpPr/>
          <p:nvPr/>
        </p:nvSpPr>
        <p:spPr>
          <a:xfrm>
            <a:off x="3145561" y="4575937"/>
            <a:ext cx="9046439" cy="815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24A39-F1D3-4038-BF47-2435120E4FE0}"/>
              </a:ext>
            </a:extLst>
          </p:cNvPr>
          <p:cNvSpPr/>
          <p:nvPr/>
        </p:nvSpPr>
        <p:spPr>
          <a:xfrm>
            <a:off x="0" y="2282062"/>
            <a:ext cx="9046439" cy="815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882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7BF218-D0ED-4ABD-8C4F-D0C907CC20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F4DDB-C11C-4D32-B7B2-35842F22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couleurs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6710B7-4EB2-476D-AAEB-94A692CA3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62" y="365125"/>
            <a:ext cx="2024692" cy="585603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610562-6B28-429D-8BD5-F71ADBCC4272}"/>
              </a:ext>
            </a:extLst>
          </p:cNvPr>
          <p:cNvSpPr txBox="1"/>
          <p:nvPr/>
        </p:nvSpPr>
        <p:spPr>
          <a:xfrm>
            <a:off x="1445811" y="2509133"/>
            <a:ext cx="5558996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Désigner les couleurs par leur nom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Nombre de couleur très limité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Méthode peu recommandée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877263-61CA-4419-80D4-36F25F4BF0C6}"/>
              </a:ext>
            </a:extLst>
          </p:cNvPr>
          <p:cNvSpPr txBox="1"/>
          <p:nvPr/>
        </p:nvSpPr>
        <p:spPr>
          <a:xfrm>
            <a:off x="8046704" y="6204546"/>
            <a:ext cx="1757779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+ transparent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50203BE-94F9-4AAA-B7B5-24AF0492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41</a:t>
            </a:fld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600729F-3513-48C6-A193-0C99953C9D59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B67E59-45E1-4742-8525-1846A9F7448C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19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9F8C679-FF67-43B9-B2FB-F3E58F041D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6D6CAA-D1C2-4DE3-BB00-2C55795A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couleurs : 16 777 216 possibilités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C9FF77-20D7-4FFE-8F63-DBEEA4EF6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6549" y="5575177"/>
            <a:ext cx="2031313" cy="48237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L’hexadécimal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3692DB7-E93E-4701-B388-87BFF43F6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15542" y="1606858"/>
            <a:ext cx="1604639" cy="49578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RGB (a)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88A003F-702F-46CC-B0BE-320E1B3B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42</a:t>
            </a:fld>
            <a:endParaRPr lang="fr-FR"/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F85A6D-5BA7-4B88-A4B3-BDDEB8DC711C}"/>
              </a:ext>
            </a:extLst>
          </p:cNvPr>
          <p:cNvSpPr txBox="1">
            <a:spLocks/>
          </p:cNvSpPr>
          <p:nvPr/>
        </p:nvSpPr>
        <p:spPr>
          <a:xfrm>
            <a:off x="1971800" y="1606858"/>
            <a:ext cx="1604639" cy="495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Le HSL (a)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774FC7B-3A66-4EEE-940C-61E9F91F1E7E}"/>
              </a:ext>
            </a:extLst>
          </p:cNvPr>
          <p:cNvSpPr txBox="1"/>
          <p:nvPr/>
        </p:nvSpPr>
        <p:spPr>
          <a:xfrm>
            <a:off x="7238577" y="2758037"/>
            <a:ext cx="3640834" cy="221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hsl</a:t>
            </a:r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(0, 71%, 46%)</a:t>
            </a:r>
          </a:p>
          <a:p>
            <a:pPr>
              <a:lnSpc>
                <a:spcPct val="200000"/>
              </a:lnSpc>
            </a:pPr>
            <a:r>
              <a:rPr lang="fr-FR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rgba</a:t>
            </a:r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(200, 34, 34, 0.81)</a:t>
            </a:r>
          </a:p>
          <a:p>
            <a:pPr>
              <a:lnSpc>
                <a:spcPct val="200000"/>
              </a:lnSpc>
            </a:pPr>
            <a:r>
              <a:rPr lang="fr-FR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rgb</a:t>
            </a:r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(200, 34, 34)</a:t>
            </a:r>
          </a:p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#C82222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0D8C73A-7FEF-4D7E-90C7-5E16695A7271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5DBDEEB-8ADC-4286-8453-895773AFD57C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834D53-DDE3-48A2-80E2-D6734B38A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2" t="44919" r="41097" b="28673"/>
          <a:stretch/>
        </p:blipFill>
        <p:spPr>
          <a:xfrm>
            <a:off x="839788" y="2818152"/>
            <a:ext cx="4758579" cy="2385519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F1B2489-9A40-4D55-A935-44E9C5B7F23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687410" y="2102644"/>
            <a:ext cx="1030452" cy="1619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FCB63CE-6169-4B77-8CF2-670A0B5B4067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87410" y="4447713"/>
            <a:ext cx="14796" cy="112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3AB91BF-708E-40D7-95B2-71799640D04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774120" y="2102644"/>
            <a:ext cx="1371752" cy="84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43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3BFC2D-54F7-47DE-BAEC-23E51C21CF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73A4A0B-6B1E-4968-AFC8-9B5BB193A264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283735F-1070-4734-9550-EBBBA428D59F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A59D24-17C7-4E77-825E-9BF01DD5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La police (</a:t>
            </a:r>
            <a:r>
              <a:rPr lang="fr-FR" i="1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font</a:t>
            </a:r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C0630-FFA5-42D9-93C4-FF93C6334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473" y="1876487"/>
            <a:ext cx="5783051" cy="2463644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TTF (</a:t>
            </a:r>
            <a:r>
              <a:rPr lang="fr-FR" sz="2000" i="1" dirty="0">
                <a:solidFill>
                  <a:schemeClr val="bg1"/>
                </a:solidFill>
                <a:latin typeface="Lato" panose="020F0502020204030203" pitchFamily="34" charset="0"/>
              </a:rPr>
              <a:t>TrueType Font</a:t>
            </a: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OTF (</a:t>
            </a:r>
            <a:r>
              <a:rPr lang="fr-FR" sz="2000" i="1" dirty="0" err="1">
                <a:solidFill>
                  <a:schemeClr val="bg1"/>
                </a:solidFill>
                <a:latin typeface="Lato" panose="020F0502020204030203" pitchFamily="34" charset="0"/>
              </a:rPr>
              <a:t>OpenType</a:t>
            </a:r>
            <a:r>
              <a:rPr lang="fr-FR" sz="2000" i="1" dirty="0">
                <a:solidFill>
                  <a:schemeClr val="bg1"/>
                </a:solidFill>
                <a:latin typeface="Lato" panose="020F0502020204030203" pitchFamily="34" charset="0"/>
              </a:rPr>
              <a:t> Font</a:t>
            </a: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WOFF / WOFF2 (</a:t>
            </a:r>
            <a:r>
              <a:rPr lang="fr-FR" sz="2000" i="1" dirty="0">
                <a:solidFill>
                  <a:schemeClr val="bg1"/>
                </a:solidFill>
                <a:latin typeface="Lato" panose="020F0502020204030203" pitchFamily="34" charset="0"/>
              </a:rPr>
              <a:t>Web Open Font Format</a:t>
            </a: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) </a:t>
            </a:r>
          </a:p>
          <a:p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SVG</a:t>
            </a:r>
          </a:p>
          <a:p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EOT (</a:t>
            </a:r>
            <a:r>
              <a:rPr lang="fr-FR" sz="2000" i="1" dirty="0">
                <a:solidFill>
                  <a:schemeClr val="bg1"/>
                </a:solidFill>
                <a:latin typeface="Lato" panose="020F0502020204030203" pitchFamily="34" charset="0"/>
              </a:rPr>
              <a:t>Embedded </a:t>
            </a:r>
            <a:r>
              <a:rPr lang="fr-FR" sz="2000" i="1" dirty="0" err="1">
                <a:solidFill>
                  <a:schemeClr val="bg1"/>
                </a:solidFill>
                <a:latin typeface="Lato" panose="020F0502020204030203" pitchFamily="34" charset="0"/>
              </a:rPr>
              <a:t>OpenType</a:t>
            </a:r>
            <a:r>
              <a:rPr lang="fr-FR" sz="2000" i="1" dirty="0">
                <a:solidFill>
                  <a:schemeClr val="bg1"/>
                </a:solidFill>
                <a:latin typeface="Lato" panose="020F0502020204030203" pitchFamily="34" charset="0"/>
              </a:rPr>
              <a:t> Font</a:t>
            </a:r>
            <a:r>
              <a:rPr lang="fr-FR" sz="2000" dirty="0">
                <a:solidFill>
                  <a:schemeClr val="bg1"/>
                </a:solidFill>
                <a:latin typeface="Lato" panose="020F0502020204030203" pitchFamily="34" charset="0"/>
              </a:rPr>
              <a:t>) </a:t>
            </a:r>
          </a:p>
          <a:p>
            <a:endParaRPr lang="fr-FR" sz="2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67F4B3-143F-4BE6-BC11-64A8525E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8D54DE-CE04-4FDB-AC01-FB01BA19F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38576" r="16407" b="31133"/>
          <a:stretch/>
        </p:blipFill>
        <p:spPr>
          <a:xfrm>
            <a:off x="1954564" y="4309554"/>
            <a:ext cx="8282867" cy="20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1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6DDFC-3D4E-46E0-B767-8F2644B07F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AFF3D29-B5F8-49A0-8989-F36DFA008BE6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C856B03-9A2E-4A9C-B913-378A73E8FE60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E8BAB4-0E5E-4968-93B7-306D6007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polices préinstallées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1E3EB9-2A89-4A5E-986C-D1922BA8C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Arial Black</a:t>
            </a: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Comic Sans MS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Georgia</a:t>
            </a:r>
          </a:p>
          <a:p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Impact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New Roman</a:t>
            </a:r>
          </a:p>
          <a:p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Trebuchet MS</a:t>
            </a: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Verdana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12B7806-9D5B-420A-AB34-AA1E313F03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</a:p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Sans-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serif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F97EEB-2563-414C-B891-0F075E57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42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46F6F8-C6EB-4DCE-B157-9654338BE0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2E9D79-2CCF-4729-8A9B-7DAE83E6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tailles : les unités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317C57-CAFF-4E9F-BDD3-01A8C961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5956"/>
            <a:ext cx="5157787" cy="82391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</a:rPr>
              <a:t>Tailles absolues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E22E5C5-C902-482E-994F-77FB06059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05956"/>
            <a:ext cx="5183188" cy="823912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Lato" panose="020F0502020204030203" pitchFamily="34" charset="0"/>
              </a:rPr>
              <a:t>Tailles relatives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86607A3-469E-430A-B184-23DBD8F2C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6019801" cy="3684588"/>
          </a:xfrm>
        </p:spPr>
        <p:txBody>
          <a:bodyPr>
            <a:normAutofit/>
          </a:bodyPr>
          <a:lstStyle/>
          <a:p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%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 (relatif à la taille du parent)</a:t>
            </a:r>
          </a:p>
          <a:p>
            <a:r>
              <a:rPr lang="fr-FR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vh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 (1/100e de la hauteur de l’écran)</a:t>
            </a:r>
          </a:p>
          <a:p>
            <a:r>
              <a:rPr lang="fr-FR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vw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 (1/100e de la longueur de l’écran)</a:t>
            </a:r>
          </a:p>
          <a:p>
            <a:r>
              <a:rPr lang="fr-FR" sz="2400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em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 (relatif à la taille de police de l’élément)</a:t>
            </a:r>
          </a:p>
          <a:p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rem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 (relatif à la taille de police de l’élément racine)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8D7FD5C-57F6-4E27-8FF4-F45CCA4C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45</a:t>
            </a:fld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F8DA9D2-A288-499A-AE65-CD5A92098D48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0A29FC2-C82E-4EC4-A1DB-BBF824025769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7506D-DDF1-4E91-8735-1282EDFB7E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Le pixel (</a:t>
            </a:r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px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Le point (</a:t>
            </a:r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pt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) (0.035 cm)</a:t>
            </a:r>
          </a:p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Centimètre (</a:t>
            </a:r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cm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Millimètre (</a:t>
            </a:r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mm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)</a:t>
            </a:r>
          </a:p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Le pouce (</a:t>
            </a:r>
            <a:r>
              <a:rPr lang="fr-FR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in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) (1 in = 2.54 cm)</a:t>
            </a:r>
          </a:p>
        </p:txBody>
      </p:sp>
    </p:spTree>
    <p:extLst>
      <p:ext uri="{BB962C8B-B14F-4D97-AF65-F5344CB8AC3E}">
        <p14:creationId xmlns:p14="http://schemas.microsoft.com/office/powerpoint/2010/main" val="2851295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2F43C4-4A7C-438A-B725-85BF00214A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98E2BA-B435-48E2-A2F3-36959169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types de balise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666F147-1106-4045-B5A7-8EFC53C13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90543"/>
            <a:ext cx="5157787" cy="823912"/>
          </a:xfrm>
        </p:spPr>
        <p:txBody>
          <a:bodyPr/>
          <a:lstStyle/>
          <a:p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inline</a:t>
            </a:r>
            <a:endParaRPr lang="fr-FR" i="1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877E50E3-2A9C-4E3C-90E5-0A67CA1DB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14455"/>
            <a:ext cx="5157787" cy="2671762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Se trouve dans un bloc</a:t>
            </a:r>
          </a:p>
          <a:p>
            <a:r>
              <a:rPr lang="fr-FR" sz="2400" dirty="0">
                <a:solidFill>
                  <a:schemeClr val="bg1"/>
                </a:solidFill>
              </a:rPr>
              <a:t>Pas de retour à la ligne : éléments à la suite</a:t>
            </a:r>
          </a:p>
          <a:p>
            <a:r>
              <a:rPr lang="fr-FR" sz="2400" dirty="0">
                <a:solidFill>
                  <a:schemeClr val="bg1"/>
                </a:solidFill>
              </a:rPr>
              <a:t>Prend la taille minimum de l’élément par défaut.</a:t>
            </a:r>
          </a:p>
          <a:p>
            <a:r>
              <a:rPr lang="fr-FR" sz="2400" dirty="0">
                <a:solidFill>
                  <a:schemeClr val="bg1"/>
                </a:solidFill>
              </a:rPr>
              <a:t>Ne peuvent pas être dimensionnés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BF0F68F-FDE8-4C13-9AE8-91532DC16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0543"/>
            <a:ext cx="5183188" cy="823912"/>
          </a:xfrm>
        </p:spPr>
        <p:txBody>
          <a:bodyPr/>
          <a:lstStyle/>
          <a:p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block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1779728-99BF-45E3-9FFA-D6D1FE560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14455"/>
            <a:ext cx="5183188" cy="2671762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Bloc qui contient des éléments</a:t>
            </a:r>
          </a:p>
          <a:p>
            <a:r>
              <a:rPr lang="fr-FR" sz="2400" dirty="0">
                <a:solidFill>
                  <a:schemeClr val="bg1"/>
                </a:solidFill>
              </a:rPr>
              <a:t>Génère automatiquement des retours à la ligne avant et après</a:t>
            </a:r>
          </a:p>
          <a:p>
            <a:r>
              <a:rPr lang="fr-FR" sz="2400" dirty="0">
                <a:solidFill>
                  <a:schemeClr val="bg1"/>
                </a:solidFill>
              </a:rPr>
              <a:t>Prend la largeur maximale du parent par défaut</a:t>
            </a:r>
          </a:p>
          <a:p>
            <a:r>
              <a:rPr lang="fr-FR" sz="2400" dirty="0">
                <a:solidFill>
                  <a:schemeClr val="bg1"/>
                </a:solidFill>
              </a:rPr>
              <a:t>Peuvent être dimensionnés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BB3FE6-C2D4-4937-B2D3-77B9A62E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46</a:t>
            </a:fld>
            <a:endParaRPr lang="fr-FR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5282D73F-BA9A-4330-9268-07B08E7EAFCC}"/>
              </a:ext>
            </a:extLst>
          </p:cNvPr>
          <p:cNvSpPr txBox="1">
            <a:spLocks/>
          </p:cNvSpPr>
          <p:nvPr/>
        </p:nvSpPr>
        <p:spPr>
          <a:xfrm>
            <a:off x="3418681" y="450384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inline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-block</a:t>
            </a:r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AFE76F75-3BF2-4D69-8B42-56C8780032BE}"/>
              </a:ext>
            </a:extLst>
          </p:cNvPr>
          <p:cNvSpPr txBox="1">
            <a:spLocks/>
          </p:cNvSpPr>
          <p:nvPr/>
        </p:nvSpPr>
        <p:spPr>
          <a:xfrm>
            <a:off x="4158449" y="5332332"/>
            <a:ext cx="5183188" cy="1389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</a:rPr>
              <a:t>Bloc qui contient des éléments</a:t>
            </a:r>
          </a:p>
          <a:p>
            <a:r>
              <a:rPr lang="fr-FR" sz="2400" dirty="0">
                <a:solidFill>
                  <a:schemeClr val="bg1"/>
                </a:solidFill>
              </a:rPr>
              <a:t>Eléments en ligne</a:t>
            </a:r>
          </a:p>
          <a:p>
            <a:r>
              <a:rPr lang="fr-FR" sz="2400" dirty="0">
                <a:solidFill>
                  <a:schemeClr val="bg1"/>
                </a:solidFill>
              </a:rPr>
              <a:t>Peuvent être dimensionnés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A88AD56-6851-4ABF-8F55-84F5F8542788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56D0288-DD47-41C2-8305-54FE67875FD2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316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6E481D25-B1A6-4E63-8C69-99732631545F}"/>
              </a:ext>
            </a:extLst>
          </p:cNvPr>
          <p:cNvSpPr txBox="1"/>
          <p:nvPr/>
        </p:nvSpPr>
        <p:spPr>
          <a:xfrm rot="10800000">
            <a:off x="7565322" y="-7769447"/>
            <a:ext cx="4415380" cy="1535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dirty="0">
                <a:solidFill>
                  <a:schemeClr val="bg2">
                    <a:lumMod val="90000"/>
                  </a:schemeClr>
                </a:solidFill>
                <a:latin typeface="Bookman Old Style" panose="02050604050505020204" pitchFamily="18" charset="0"/>
              </a:rPr>
              <a:t>“ 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6A6618-8AB1-4C46-8196-9C612150D75E}"/>
              </a:ext>
            </a:extLst>
          </p:cNvPr>
          <p:cNvSpPr txBox="1"/>
          <p:nvPr/>
        </p:nvSpPr>
        <p:spPr>
          <a:xfrm>
            <a:off x="211300" y="0"/>
            <a:ext cx="4415380" cy="1535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0" dirty="0">
                <a:solidFill>
                  <a:schemeClr val="bg2">
                    <a:lumMod val="90000"/>
                  </a:schemeClr>
                </a:solidFill>
                <a:latin typeface="Bookman Old Style" panose="02050604050505020204" pitchFamily="18" charset="0"/>
              </a:rPr>
              <a:t>“ 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27EEFA13-8C04-47D5-85DC-157B3233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Quand on manque d’inspiration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4AB71B3B-B776-41BF-8B2C-94688818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0901"/>
            <a:ext cx="10515600" cy="366359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00"/>
              </a:spcBef>
              <a:spcAft>
                <a:spcPts val="200"/>
              </a:spcAft>
              <a:buNone/>
            </a:pPr>
            <a:r>
              <a:rPr lang="fr-FR" sz="1600" i="1" dirty="0">
                <a:latin typeface="Lato" panose="020F0502020204030203" pitchFamily="34" charset="0"/>
              </a:rPr>
              <a:t>Lorem ipsum </a:t>
            </a:r>
            <a:r>
              <a:rPr lang="fr-FR" sz="1600" i="1" dirty="0" err="1">
                <a:latin typeface="Lato" panose="020F0502020204030203" pitchFamily="34" charset="0"/>
              </a:rPr>
              <a:t>dolor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amet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consectetur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adipiscing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elit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Phasellus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sodales</a:t>
            </a:r>
            <a:r>
              <a:rPr lang="fr-FR" sz="1600" i="1" dirty="0">
                <a:latin typeface="Lato" panose="020F0502020204030203" pitchFamily="34" charset="0"/>
              </a:rPr>
              <a:t>, ante ut </a:t>
            </a:r>
            <a:r>
              <a:rPr lang="fr-FR" sz="1600" i="1" dirty="0" err="1">
                <a:latin typeface="Lato" panose="020F0502020204030203" pitchFamily="34" charset="0"/>
              </a:rPr>
              <a:t>molestie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tempor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felis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sapien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tempor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lectus</a:t>
            </a:r>
            <a:r>
              <a:rPr lang="fr-FR" sz="1600" i="1" dirty="0">
                <a:latin typeface="Lato" panose="020F0502020204030203" pitchFamily="34" charset="0"/>
              </a:rPr>
              <a:t>, eu commodo </a:t>
            </a:r>
            <a:r>
              <a:rPr lang="fr-FR" sz="1600" i="1" dirty="0" err="1">
                <a:latin typeface="Lato" panose="020F0502020204030203" pitchFamily="34" charset="0"/>
              </a:rPr>
              <a:t>neque</a:t>
            </a:r>
            <a:r>
              <a:rPr lang="fr-FR" sz="1600" i="1" dirty="0">
                <a:latin typeface="Lato" panose="020F0502020204030203" pitchFamily="34" charset="0"/>
              </a:rPr>
              <a:t> ante </a:t>
            </a:r>
            <a:r>
              <a:rPr lang="fr-FR" sz="1600" i="1" dirty="0" err="1">
                <a:latin typeface="Lato" panose="020F0502020204030203" pitchFamily="34" charset="0"/>
              </a:rPr>
              <a:t>sed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tortor</a:t>
            </a:r>
            <a:r>
              <a:rPr lang="fr-FR" sz="1600" i="1" dirty="0">
                <a:latin typeface="Lato" panose="020F0502020204030203" pitchFamily="34" charset="0"/>
              </a:rPr>
              <a:t>. Nunc non </a:t>
            </a:r>
            <a:r>
              <a:rPr lang="fr-FR" sz="1600" i="1" dirty="0" err="1">
                <a:latin typeface="Lato" panose="020F0502020204030203" pitchFamily="34" charset="0"/>
              </a:rPr>
              <a:t>lacus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sed</a:t>
            </a:r>
            <a:r>
              <a:rPr lang="fr-FR" sz="1600" i="1" dirty="0">
                <a:latin typeface="Lato" panose="020F0502020204030203" pitchFamily="34" charset="0"/>
              </a:rPr>
              <a:t> erat </a:t>
            </a:r>
            <a:r>
              <a:rPr lang="fr-FR" sz="1600" i="1" dirty="0" err="1">
                <a:latin typeface="Lato" panose="020F0502020204030203" pitchFamily="34" charset="0"/>
              </a:rPr>
              <a:t>euismod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malesuada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Donec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rutrum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dolor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lorem</a:t>
            </a:r>
            <a:r>
              <a:rPr lang="fr-FR" sz="1600" i="1" dirty="0">
                <a:latin typeface="Lato" panose="020F0502020204030203" pitchFamily="34" charset="0"/>
              </a:rPr>
              <a:t>. Nam </a:t>
            </a:r>
            <a:r>
              <a:rPr lang="fr-FR" sz="1600" i="1" dirty="0" err="1">
                <a:latin typeface="Lato" panose="020F0502020204030203" pitchFamily="34" charset="0"/>
              </a:rPr>
              <a:t>dignissim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urna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vel</a:t>
            </a:r>
            <a:r>
              <a:rPr lang="fr-FR" sz="1600" i="1" dirty="0">
                <a:latin typeface="Lato" panose="020F0502020204030203" pitchFamily="34" charset="0"/>
              </a:rPr>
              <a:t> libero </a:t>
            </a:r>
            <a:r>
              <a:rPr lang="fr-FR" sz="1600" i="1" dirty="0" err="1">
                <a:latin typeface="Lato" panose="020F0502020204030203" pitchFamily="34" charset="0"/>
              </a:rPr>
              <a:t>eleifend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euismod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Mauris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malesuada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sollicitudin</a:t>
            </a:r>
            <a:r>
              <a:rPr lang="fr-FR" sz="1600" i="1" dirty="0">
                <a:latin typeface="Lato" panose="020F0502020204030203" pitchFamily="34" charset="0"/>
              </a:rPr>
              <a:t> rhoncus. Integer </a:t>
            </a:r>
            <a:r>
              <a:rPr lang="fr-FR" sz="1600" i="1" dirty="0" err="1">
                <a:latin typeface="Lato" panose="020F0502020204030203" pitchFamily="34" charset="0"/>
              </a:rPr>
              <a:t>tincidunt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risus</a:t>
            </a:r>
            <a:r>
              <a:rPr lang="fr-FR" sz="1600" i="1" dirty="0">
                <a:latin typeface="Lato" panose="020F0502020204030203" pitchFamily="34" charset="0"/>
              </a:rPr>
              <a:t> vitae </a:t>
            </a:r>
            <a:r>
              <a:rPr lang="fr-FR" sz="1600" i="1" dirty="0" err="1">
                <a:latin typeface="Lato" panose="020F0502020204030203" pitchFamily="34" charset="0"/>
              </a:rPr>
              <a:t>vestibulum</a:t>
            </a:r>
            <a:r>
              <a:rPr lang="fr-FR" sz="1600" i="1" dirty="0">
                <a:latin typeface="Lato" panose="020F0502020204030203" pitchFamily="34" charset="0"/>
              </a:rPr>
              <a:t> tristique, est </a:t>
            </a:r>
            <a:r>
              <a:rPr lang="fr-FR" sz="1600" i="1" dirty="0" err="1">
                <a:latin typeface="Lato" panose="020F0502020204030203" pitchFamily="34" charset="0"/>
              </a:rPr>
              <a:t>turpis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suscipit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enim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ac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scelerisque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tortor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urna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sed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lorem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Phasellus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quis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dignissim</a:t>
            </a:r>
            <a:r>
              <a:rPr lang="fr-FR" sz="1600" i="1" dirty="0">
                <a:latin typeface="Lato" panose="020F0502020204030203" pitchFamily="34" charset="0"/>
              </a:rPr>
              <a:t> magna, </a:t>
            </a:r>
            <a:r>
              <a:rPr lang="fr-FR" sz="1600" i="1" dirty="0" err="1">
                <a:latin typeface="Lato" panose="020F0502020204030203" pitchFamily="34" charset="0"/>
              </a:rPr>
              <a:t>vel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aliquet</a:t>
            </a:r>
            <a:r>
              <a:rPr lang="fr-FR" sz="1600" i="1" dirty="0">
                <a:latin typeface="Lato" panose="020F0502020204030203" pitchFamily="34" charset="0"/>
              </a:rPr>
              <a:t> libero. </a:t>
            </a:r>
            <a:r>
              <a:rPr lang="fr-FR" sz="1600" i="1" dirty="0" err="1">
                <a:latin typeface="Lato" panose="020F0502020204030203" pitchFamily="34" charset="0"/>
              </a:rPr>
              <a:t>Pellentesque</a:t>
            </a:r>
            <a:r>
              <a:rPr lang="fr-FR" sz="1600" i="1" dirty="0">
                <a:latin typeface="Lato" panose="020F0502020204030203" pitchFamily="34" charset="0"/>
              </a:rPr>
              <a:t> vitae </a:t>
            </a:r>
            <a:r>
              <a:rPr lang="fr-FR" sz="1600" i="1" dirty="0" err="1">
                <a:latin typeface="Lato" panose="020F0502020204030203" pitchFamily="34" charset="0"/>
              </a:rPr>
              <a:t>quam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nibh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viverra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euismod</a:t>
            </a:r>
            <a:r>
              <a:rPr lang="fr-FR" sz="1600" i="1" dirty="0">
                <a:latin typeface="Lato" panose="020F0502020204030203" pitchFamily="34" charset="0"/>
              </a:rPr>
              <a:t> nec </a:t>
            </a:r>
            <a:r>
              <a:rPr lang="fr-FR" sz="1600" i="1" dirty="0" err="1">
                <a:latin typeface="Lato" panose="020F0502020204030203" pitchFamily="34" charset="0"/>
              </a:rPr>
              <a:t>nec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turpis</a:t>
            </a:r>
            <a:r>
              <a:rPr lang="fr-FR" sz="1600" i="1" dirty="0">
                <a:latin typeface="Lato" panose="020F0502020204030203" pitchFamily="34" charset="0"/>
              </a:rPr>
              <a:t>. Sed </a:t>
            </a:r>
            <a:r>
              <a:rPr lang="fr-FR" sz="1600" i="1" dirty="0" err="1">
                <a:latin typeface="Lato" panose="020F0502020204030203" pitchFamily="34" charset="0"/>
              </a:rPr>
              <a:t>iaculis</a:t>
            </a:r>
            <a:r>
              <a:rPr lang="fr-FR" sz="1600" i="1" dirty="0">
                <a:latin typeface="Lato" panose="020F0502020204030203" pitchFamily="34" charset="0"/>
              </a:rPr>
              <a:t> magna mi, in </a:t>
            </a:r>
            <a:r>
              <a:rPr lang="fr-FR" sz="1600" i="1" dirty="0" err="1">
                <a:latin typeface="Lato" panose="020F0502020204030203" pitchFamily="34" charset="0"/>
              </a:rPr>
              <a:t>imperdiet</a:t>
            </a:r>
            <a:r>
              <a:rPr lang="fr-FR" sz="1600" i="1" dirty="0">
                <a:latin typeface="Lato" panose="020F0502020204030203" pitchFamily="34" charset="0"/>
              </a:rPr>
              <a:t> est </a:t>
            </a:r>
            <a:r>
              <a:rPr lang="fr-FR" sz="1600" i="1" dirty="0" err="1">
                <a:latin typeface="Lato" panose="020F0502020204030203" pitchFamily="34" charset="0"/>
              </a:rPr>
              <a:t>faucibus</a:t>
            </a:r>
            <a:r>
              <a:rPr lang="fr-FR" sz="1600" i="1" dirty="0">
                <a:latin typeface="Lato" panose="020F0502020204030203" pitchFamily="34" charset="0"/>
              </a:rPr>
              <a:t> in. Duis id </a:t>
            </a:r>
            <a:r>
              <a:rPr lang="fr-FR" sz="1600" i="1" dirty="0" err="1">
                <a:latin typeface="Lato" panose="020F0502020204030203" pitchFamily="34" charset="0"/>
              </a:rPr>
              <a:t>suscipit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tortor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Donec</a:t>
            </a:r>
            <a:r>
              <a:rPr lang="fr-FR" sz="1600" i="1" dirty="0">
                <a:latin typeface="Lato" panose="020F0502020204030203" pitchFamily="34" charset="0"/>
              </a:rPr>
              <a:t> at </a:t>
            </a:r>
            <a:r>
              <a:rPr lang="fr-FR" sz="1600" i="1" dirty="0" err="1">
                <a:latin typeface="Lato" panose="020F0502020204030203" pitchFamily="34" charset="0"/>
              </a:rPr>
              <a:t>metus</a:t>
            </a:r>
            <a:r>
              <a:rPr lang="fr-FR" sz="1600" i="1" dirty="0">
                <a:latin typeface="Lato" panose="020F0502020204030203" pitchFamily="34" charset="0"/>
              </a:rPr>
              <a:t> at massa </a:t>
            </a:r>
            <a:r>
              <a:rPr lang="fr-FR" sz="1600" i="1" dirty="0" err="1">
                <a:latin typeface="Lato" panose="020F0502020204030203" pitchFamily="34" charset="0"/>
              </a:rPr>
              <a:t>euismod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pharetra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tellus</a:t>
            </a:r>
            <a:r>
              <a:rPr lang="fr-FR" sz="1600" i="1" dirty="0">
                <a:latin typeface="Lato" panose="020F0502020204030203" pitchFamily="34" charset="0"/>
              </a:rPr>
              <a:t>. Integer </a:t>
            </a:r>
            <a:r>
              <a:rPr lang="fr-FR" sz="1600" i="1" dirty="0" err="1">
                <a:latin typeface="Lato" panose="020F0502020204030203" pitchFamily="34" charset="0"/>
              </a:rPr>
              <a:t>tempus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convallis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maximus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Vestibulum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consequat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leo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Nulla</a:t>
            </a:r>
            <a:r>
              <a:rPr lang="fr-FR" sz="1600" i="1" dirty="0">
                <a:latin typeface="Lato" panose="020F0502020204030203" pitchFamily="34" charset="0"/>
              </a:rPr>
              <a:t> erat </a:t>
            </a:r>
            <a:r>
              <a:rPr lang="fr-FR" sz="1600" i="1" dirty="0" err="1">
                <a:latin typeface="Lato" panose="020F0502020204030203" pitchFamily="34" charset="0"/>
              </a:rPr>
              <a:t>justo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viverra</a:t>
            </a:r>
            <a:r>
              <a:rPr lang="fr-FR" sz="1600" i="1" dirty="0">
                <a:latin typeface="Lato" panose="020F0502020204030203" pitchFamily="34" charset="0"/>
              </a:rPr>
              <a:t> in </a:t>
            </a:r>
            <a:r>
              <a:rPr lang="fr-FR" sz="1600" i="1" dirty="0" err="1">
                <a:latin typeface="Lato" panose="020F0502020204030203" pitchFamily="34" charset="0"/>
              </a:rPr>
              <a:t>sollicitudin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consectetur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ullamcorper</a:t>
            </a:r>
            <a:r>
              <a:rPr lang="fr-FR" sz="1600" i="1" dirty="0">
                <a:latin typeface="Lato" panose="020F0502020204030203" pitchFamily="34" charset="0"/>
              </a:rPr>
              <a:t> a </a:t>
            </a:r>
            <a:r>
              <a:rPr lang="fr-FR" sz="1600" i="1" dirty="0" err="1">
                <a:latin typeface="Lato" panose="020F0502020204030203" pitchFamily="34" charset="0"/>
              </a:rPr>
              <a:t>quam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</a:p>
          <a:p>
            <a:pPr marL="0" indent="0" algn="just">
              <a:spcBef>
                <a:spcPts val="200"/>
              </a:spcBef>
              <a:spcAft>
                <a:spcPts val="200"/>
              </a:spcAft>
              <a:buNone/>
            </a:pPr>
            <a:endParaRPr lang="fr-FR" sz="1600" i="1" dirty="0">
              <a:latin typeface="Lato" panose="020F0502020204030203" pitchFamily="34" charset="0"/>
            </a:endParaRPr>
          </a:p>
          <a:p>
            <a:pPr marL="0" indent="0" algn="just">
              <a:spcBef>
                <a:spcPts val="200"/>
              </a:spcBef>
              <a:spcAft>
                <a:spcPts val="200"/>
              </a:spcAft>
              <a:buNone/>
            </a:pPr>
            <a:r>
              <a:rPr lang="fr-FR" sz="1600" i="1" dirty="0">
                <a:latin typeface="Lato" panose="020F0502020204030203" pitchFamily="34" charset="0"/>
              </a:rPr>
              <a:t>Sed at </a:t>
            </a:r>
            <a:r>
              <a:rPr lang="fr-FR" sz="1600" i="1" dirty="0" err="1">
                <a:latin typeface="Lato" panose="020F0502020204030203" pitchFamily="34" charset="0"/>
              </a:rPr>
              <a:t>dignissim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odio</a:t>
            </a:r>
            <a:r>
              <a:rPr lang="fr-FR" sz="1600" i="1" dirty="0">
                <a:latin typeface="Lato" panose="020F0502020204030203" pitchFamily="34" charset="0"/>
              </a:rPr>
              <a:t>, eu </a:t>
            </a:r>
            <a:r>
              <a:rPr lang="fr-FR" sz="1600" i="1" dirty="0" err="1">
                <a:latin typeface="Lato" panose="020F0502020204030203" pitchFamily="34" charset="0"/>
              </a:rPr>
              <a:t>scelerisque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eros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Phasellus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tincidunt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amet</a:t>
            </a:r>
            <a:r>
              <a:rPr lang="fr-FR" sz="1600" i="1" dirty="0">
                <a:latin typeface="Lato" panose="020F0502020204030203" pitchFamily="34" charset="0"/>
              </a:rPr>
              <a:t> massa </a:t>
            </a:r>
            <a:r>
              <a:rPr lang="fr-FR" sz="1600" i="1" dirty="0" err="1">
                <a:latin typeface="Lato" panose="020F0502020204030203" pitchFamily="34" charset="0"/>
              </a:rPr>
              <a:t>ac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luctus</a:t>
            </a:r>
            <a:r>
              <a:rPr lang="fr-FR" sz="1600" i="1" dirty="0">
                <a:latin typeface="Lato" panose="020F0502020204030203" pitchFamily="34" charset="0"/>
              </a:rPr>
              <a:t>. Cras </a:t>
            </a:r>
            <a:r>
              <a:rPr lang="fr-FR" sz="1600" i="1" dirty="0" err="1">
                <a:latin typeface="Lato" panose="020F0502020204030203" pitchFamily="34" charset="0"/>
              </a:rPr>
              <a:t>aliquam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lectus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lobortis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Etiam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luctus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dui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quis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ligula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consequat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mattis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Vivamus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eleifend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odio</a:t>
            </a:r>
            <a:r>
              <a:rPr lang="fr-FR" sz="1600" i="1" dirty="0">
                <a:latin typeface="Lato" panose="020F0502020204030203" pitchFamily="34" charset="0"/>
              </a:rPr>
              <a:t> at </a:t>
            </a:r>
            <a:r>
              <a:rPr lang="fr-FR" sz="1600" i="1" dirty="0" err="1">
                <a:latin typeface="Lato" panose="020F0502020204030203" pitchFamily="34" charset="0"/>
              </a:rPr>
              <a:t>eros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vehicula</a:t>
            </a:r>
            <a:r>
              <a:rPr lang="fr-FR" sz="1600" i="1" dirty="0">
                <a:latin typeface="Lato" panose="020F0502020204030203" pitchFamily="34" charset="0"/>
              </a:rPr>
              <a:t> pulvinar. </a:t>
            </a:r>
            <a:r>
              <a:rPr lang="fr-FR" sz="1600" i="1" dirty="0" err="1">
                <a:latin typeface="Lato" panose="020F0502020204030203" pitchFamily="34" charset="0"/>
              </a:rPr>
              <a:t>Donec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amet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congue</a:t>
            </a:r>
            <a:r>
              <a:rPr lang="fr-FR" sz="1600" i="1" dirty="0">
                <a:latin typeface="Lato" panose="020F0502020204030203" pitchFamily="34" charset="0"/>
              </a:rPr>
              <a:t> libero, </a:t>
            </a:r>
            <a:r>
              <a:rPr lang="fr-FR" sz="1600" i="1" dirty="0" err="1">
                <a:latin typeface="Lato" panose="020F0502020204030203" pitchFamily="34" charset="0"/>
              </a:rPr>
              <a:t>ornare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sodales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purus</a:t>
            </a:r>
            <a:r>
              <a:rPr lang="fr-FR" sz="1600" i="1" dirty="0">
                <a:latin typeface="Lato" panose="020F0502020204030203" pitchFamily="34" charset="0"/>
              </a:rPr>
              <a:t>. Suspendisse </a:t>
            </a:r>
            <a:r>
              <a:rPr lang="fr-FR" sz="1600" i="1" dirty="0" err="1">
                <a:latin typeface="Lato" panose="020F0502020204030203" pitchFamily="34" charset="0"/>
              </a:rPr>
              <a:t>tempor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velit</a:t>
            </a:r>
            <a:r>
              <a:rPr lang="fr-FR" sz="1600" i="1" dirty="0">
                <a:latin typeface="Lato" panose="020F0502020204030203" pitchFamily="34" charset="0"/>
              </a:rPr>
              <a:t> id </a:t>
            </a:r>
            <a:r>
              <a:rPr lang="fr-FR" sz="1600" i="1" dirty="0" err="1">
                <a:latin typeface="Lato" panose="020F0502020204030203" pitchFamily="34" charset="0"/>
              </a:rPr>
              <a:t>viverra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pellentesque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Curabitur</a:t>
            </a:r>
            <a:r>
              <a:rPr lang="fr-FR" sz="1600" i="1" dirty="0">
                <a:latin typeface="Lato" panose="020F0502020204030203" pitchFamily="34" charset="0"/>
              </a:rPr>
              <a:t> in </a:t>
            </a:r>
            <a:r>
              <a:rPr lang="fr-FR" sz="1600" i="1" dirty="0" err="1">
                <a:latin typeface="Lato" panose="020F0502020204030203" pitchFamily="34" charset="0"/>
              </a:rPr>
              <a:t>nulla</a:t>
            </a:r>
            <a:r>
              <a:rPr lang="fr-FR" sz="1600" i="1" dirty="0">
                <a:latin typeface="Lato" panose="020F0502020204030203" pitchFamily="34" charset="0"/>
              </a:rPr>
              <a:t> ut mi </a:t>
            </a:r>
            <a:r>
              <a:rPr lang="fr-FR" sz="1600" i="1" dirty="0" err="1">
                <a:latin typeface="Lato" panose="020F0502020204030203" pitchFamily="34" charset="0"/>
              </a:rPr>
              <a:t>hendrerit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suscipit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dui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Etiam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ullamcorper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tellus</a:t>
            </a:r>
            <a:r>
              <a:rPr lang="fr-FR" sz="1600" i="1" dirty="0">
                <a:latin typeface="Lato" panose="020F0502020204030203" pitchFamily="34" charset="0"/>
              </a:rPr>
              <a:t> at </a:t>
            </a:r>
            <a:r>
              <a:rPr lang="fr-FR" sz="1600" i="1" dirty="0" err="1">
                <a:latin typeface="Lato" panose="020F0502020204030203" pitchFamily="34" charset="0"/>
              </a:rPr>
              <a:t>urna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sagittis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porta </a:t>
            </a:r>
            <a:r>
              <a:rPr lang="fr-FR" sz="1600" i="1" dirty="0" err="1">
                <a:latin typeface="Lato" panose="020F0502020204030203" pitchFamily="34" charset="0"/>
              </a:rPr>
              <a:t>nulla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varius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Curabitur</a:t>
            </a:r>
            <a:r>
              <a:rPr lang="fr-FR" sz="1600" i="1" dirty="0">
                <a:latin typeface="Lato" panose="020F0502020204030203" pitchFamily="34" charset="0"/>
              </a:rPr>
              <a:t> ipsum </a:t>
            </a:r>
            <a:r>
              <a:rPr lang="fr-FR" sz="1600" i="1" dirty="0" err="1">
                <a:latin typeface="Lato" panose="020F0502020204030203" pitchFamily="34" charset="0"/>
              </a:rPr>
              <a:t>felis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scelerisque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mauris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vel</a:t>
            </a:r>
            <a:r>
              <a:rPr lang="fr-FR" sz="1600" i="1" dirty="0">
                <a:latin typeface="Lato" panose="020F0502020204030203" pitchFamily="34" charset="0"/>
              </a:rPr>
              <a:t>, pulvinar </a:t>
            </a:r>
            <a:r>
              <a:rPr lang="fr-FR" sz="1600" i="1" dirty="0" err="1">
                <a:latin typeface="Lato" panose="020F0502020204030203" pitchFamily="34" charset="0"/>
              </a:rPr>
              <a:t>aliquet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urna</a:t>
            </a:r>
            <a:r>
              <a:rPr lang="fr-FR" sz="1600" i="1" dirty="0">
                <a:latin typeface="Lato" panose="020F0502020204030203" pitchFamily="34" charset="0"/>
              </a:rPr>
              <a:t>. Cras non </a:t>
            </a:r>
            <a:r>
              <a:rPr lang="fr-FR" sz="1600" i="1" dirty="0" err="1">
                <a:latin typeface="Lato" panose="020F0502020204030203" pitchFamily="34" charset="0"/>
              </a:rPr>
              <a:t>tellus</a:t>
            </a:r>
            <a:r>
              <a:rPr lang="fr-FR" sz="1600" i="1" dirty="0">
                <a:latin typeface="Lato" panose="020F0502020204030203" pitchFamily="34" charset="0"/>
              </a:rPr>
              <a:t> in </a:t>
            </a:r>
            <a:r>
              <a:rPr lang="fr-FR" sz="1600" i="1" dirty="0" err="1">
                <a:latin typeface="Lato" panose="020F0502020204030203" pitchFamily="34" charset="0"/>
              </a:rPr>
              <a:t>sapien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sodales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sagittis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eget</a:t>
            </a:r>
            <a:r>
              <a:rPr lang="fr-FR" sz="1600" i="1" dirty="0">
                <a:latin typeface="Lato" panose="020F0502020204030203" pitchFamily="34" charset="0"/>
              </a:rPr>
              <a:t> a </a:t>
            </a:r>
            <a:r>
              <a:rPr lang="fr-FR" sz="1600" i="1" dirty="0" err="1">
                <a:latin typeface="Lato" panose="020F0502020204030203" pitchFamily="34" charset="0"/>
              </a:rPr>
              <a:t>enim</a:t>
            </a:r>
            <a:r>
              <a:rPr lang="fr-FR" sz="1600" i="1" dirty="0">
                <a:latin typeface="Lato" panose="020F0502020204030203" pitchFamily="34" charset="0"/>
              </a:rPr>
              <a:t>. Integer </a:t>
            </a:r>
            <a:r>
              <a:rPr lang="fr-FR" sz="1600" i="1" dirty="0" err="1">
                <a:latin typeface="Lato" panose="020F0502020204030203" pitchFamily="34" charset="0"/>
              </a:rPr>
              <a:t>sit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amet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risus</a:t>
            </a:r>
            <a:r>
              <a:rPr lang="fr-FR" sz="1600" i="1" dirty="0">
                <a:latin typeface="Lato" panose="020F0502020204030203" pitchFamily="34" charset="0"/>
              </a:rPr>
              <a:t> nec </a:t>
            </a:r>
            <a:r>
              <a:rPr lang="fr-FR" sz="1600" i="1" dirty="0" err="1">
                <a:latin typeface="Lato" panose="020F0502020204030203" pitchFamily="34" charset="0"/>
              </a:rPr>
              <a:t>sapien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laoreet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lobortis</a:t>
            </a:r>
            <a:r>
              <a:rPr lang="fr-FR" sz="1600" i="1" dirty="0">
                <a:latin typeface="Lato" panose="020F0502020204030203" pitchFamily="34" charset="0"/>
              </a:rPr>
              <a:t> at et erat. </a:t>
            </a:r>
            <a:r>
              <a:rPr lang="fr-FR" sz="1600" i="1" dirty="0" err="1">
                <a:latin typeface="Lato" panose="020F0502020204030203" pitchFamily="34" charset="0"/>
              </a:rPr>
              <a:t>Curabitur</a:t>
            </a:r>
            <a:r>
              <a:rPr lang="fr-FR" sz="1600" i="1" dirty="0">
                <a:latin typeface="Lato" panose="020F0502020204030203" pitchFamily="34" charset="0"/>
              </a:rPr>
              <a:t> ut </a:t>
            </a:r>
            <a:r>
              <a:rPr lang="fr-FR" sz="1600" i="1" dirty="0" err="1">
                <a:latin typeface="Lato" panose="020F0502020204030203" pitchFamily="34" charset="0"/>
              </a:rPr>
              <a:t>iaculis</a:t>
            </a:r>
            <a:r>
              <a:rPr lang="fr-FR" sz="1600" i="1" dirty="0">
                <a:latin typeface="Lato" panose="020F0502020204030203" pitchFamily="34" charset="0"/>
              </a:rPr>
              <a:t> ante. </a:t>
            </a:r>
            <a:r>
              <a:rPr lang="fr-FR" sz="1600" i="1" dirty="0" err="1">
                <a:latin typeface="Lato" panose="020F0502020204030203" pitchFamily="34" charset="0"/>
              </a:rPr>
              <a:t>Quisque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viverra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purus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eros</a:t>
            </a:r>
            <a:r>
              <a:rPr lang="fr-FR" sz="1600" i="1" dirty="0">
                <a:latin typeface="Lato" panose="020F0502020204030203" pitchFamily="34" charset="0"/>
              </a:rPr>
              <a:t>, </a:t>
            </a:r>
            <a:r>
              <a:rPr lang="fr-FR" sz="1600" i="1" dirty="0" err="1">
                <a:latin typeface="Lato" panose="020F0502020204030203" pitchFamily="34" charset="0"/>
              </a:rPr>
              <a:t>ac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ultricies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odio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dapibus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sed</a:t>
            </a:r>
            <a:r>
              <a:rPr lang="fr-FR" sz="1600" i="1" dirty="0">
                <a:latin typeface="Lato" panose="020F0502020204030203" pitchFamily="34" charset="0"/>
              </a:rPr>
              <a:t>. Integer </a:t>
            </a:r>
            <a:r>
              <a:rPr lang="fr-FR" sz="1600" i="1" dirty="0" err="1">
                <a:latin typeface="Lato" panose="020F0502020204030203" pitchFamily="34" charset="0"/>
              </a:rPr>
              <a:t>consectetur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metus</a:t>
            </a:r>
            <a:r>
              <a:rPr lang="fr-FR" sz="1600" i="1" dirty="0">
                <a:latin typeface="Lato" panose="020F0502020204030203" pitchFamily="34" charset="0"/>
              </a:rPr>
              <a:t> in </a:t>
            </a:r>
            <a:r>
              <a:rPr lang="fr-FR" sz="1600" i="1" dirty="0" err="1">
                <a:latin typeface="Lato" panose="020F0502020204030203" pitchFamily="34" charset="0"/>
              </a:rPr>
              <a:t>convallis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aliquet</a:t>
            </a:r>
            <a:r>
              <a:rPr lang="fr-FR" sz="1600" i="1" dirty="0">
                <a:latin typeface="Lato" panose="020F0502020204030203" pitchFamily="34" charset="0"/>
              </a:rPr>
              <a:t>. </a:t>
            </a:r>
            <a:r>
              <a:rPr lang="fr-FR" sz="1600" i="1" dirty="0" err="1">
                <a:latin typeface="Lato" panose="020F0502020204030203" pitchFamily="34" charset="0"/>
              </a:rPr>
              <a:t>Fusce</a:t>
            </a:r>
            <a:r>
              <a:rPr lang="fr-FR" sz="1600" i="1" dirty="0">
                <a:latin typeface="Lato" panose="020F0502020204030203" pitchFamily="34" charset="0"/>
              </a:rPr>
              <a:t> eu magna nec </a:t>
            </a:r>
            <a:r>
              <a:rPr lang="fr-FR" sz="1600" i="1" dirty="0" err="1">
                <a:latin typeface="Lato" panose="020F0502020204030203" pitchFamily="34" charset="0"/>
              </a:rPr>
              <a:t>turpis</a:t>
            </a:r>
            <a:r>
              <a:rPr lang="fr-FR" sz="1600" i="1" dirty="0">
                <a:latin typeface="Lato" panose="020F0502020204030203" pitchFamily="34" charset="0"/>
              </a:rPr>
              <a:t> </a:t>
            </a:r>
            <a:r>
              <a:rPr lang="fr-FR" sz="1600" i="1" dirty="0" err="1">
                <a:latin typeface="Lato" panose="020F0502020204030203" pitchFamily="34" charset="0"/>
              </a:rPr>
              <a:t>dapibus</a:t>
            </a:r>
            <a:r>
              <a:rPr lang="fr-FR" sz="1600" i="1" dirty="0">
                <a:latin typeface="Lato" panose="020F0502020204030203" pitchFamily="34" charset="0"/>
              </a:rPr>
              <a:t> mollis.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F3C80C-6338-4A3D-8B97-5E82F43D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740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792AE6-A754-42EA-9E58-E0B8770C20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983597-A5F2-4F00-B40F-17E45AD81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C2DADBD-2684-406A-9F1B-0AE8CC629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089"/>
            <a:ext cx="10515600" cy="1061821"/>
          </a:xfrm>
        </p:spPr>
        <p:txBody>
          <a:bodyPr/>
          <a:lstStyle/>
          <a:p>
            <a:pPr algn="ctr"/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PROPRIETES CSS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3601E3-F43A-4E7B-A55E-C800CFCE0670}"/>
              </a:ext>
            </a:extLst>
          </p:cNvPr>
          <p:cNvSpPr/>
          <p:nvPr/>
        </p:nvSpPr>
        <p:spPr>
          <a:xfrm>
            <a:off x="3145561" y="4575937"/>
            <a:ext cx="9046439" cy="815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24A39-F1D3-4038-BF47-2435120E4FE0}"/>
              </a:ext>
            </a:extLst>
          </p:cNvPr>
          <p:cNvSpPr/>
          <p:nvPr/>
        </p:nvSpPr>
        <p:spPr>
          <a:xfrm>
            <a:off x="0" y="2282062"/>
            <a:ext cx="9046439" cy="815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123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BFED4300-5CB6-40A1-BBAB-3E9A13EF5291}"/>
              </a:ext>
            </a:extLst>
          </p:cNvPr>
          <p:cNvGrpSpPr/>
          <p:nvPr/>
        </p:nvGrpSpPr>
        <p:grpSpPr>
          <a:xfrm>
            <a:off x="3314699" y="2212809"/>
            <a:ext cx="5562601" cy="2469761"/>
            <a:chOff x="905552" y="2005398"/>
            <a:chExt cx="5562601" cy="236651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C98F33-5423-40FC-B945-B1B0A93D4BBC}"/>
                </a:ext>
              </a:extLst>
            </p:cNvPr>
            <p:cNvSpPr/>
            <p:nvPr/>
          </p:nvSpPr>
          <p:spPr>
            <a:xfrm>
              <a:off x="905552" y="2444085"/>
              <a:ext cx="5562601" cy="19278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641A0FC-2550-4C39-A280-2D7F2AB295CC}"/>
                </a:ext>
              </a:extLst>
            </p:cNvPr>
            <p:cNvGrpSpPr/>
            <p:nvPr/>
          </p:nvGrpSpPr>
          <p:grpSpPr>
            <a:xfrm>
              <a:off x="905553" y="2005398"/>
              <a:ext cx="5562600" cy="445531"/>
              <a:chOff x="855468" y="1825916"/>
              <a:chExt cx="5562600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2C5BE8D-39AC-4A10-BA50-2DF3D517B514}"/>
                  </a:ext>
                </a:extLst>
              </p:cNvPr>
              <p:cNvSpPr/>
              <p:nvPr/>
            </p:nvSpPr>
            <p:spPr>
              <a:xfrm>
                <a:off x="855468" y="1825916"/>
                <a:ext cx="5562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9F90E6C9-9392-4D16-8254-A8303DC3BEF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FDA5A2E5-2CA1-4820-A72D-8F6AD51B5A6B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C4914CE1-9337-4996-A2DC-DDFB09DAB4E6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04AF6B46-034E-46A9-9601-929C10F9BE4D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8" name="Titre 7">
            <a:extLst>
              <a:ext uri="{FF2B5EF4-FFF2-40B4-BE49-F238E27FC236}">
                <a16:creationId xmlns:a16="http://schemas.microsoft.com/office/drawing/2014/main" id="{94FCE243-BEA4-411F-9DDE-B42BE89A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Couleur de texte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78955B-B85B-4650-82AF-BE76C300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49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1F5D018-6A18-4FBA-B93F-C3CDDE6E5902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B8851A5-1067-48E5-9925-361C767355FA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 de texte 2">
            <a:extLst>
              <a:ext uri="{FF2B5EF4-FFF2-40B4-BE49-F238E27FC236}">
                <a16:creationId xmlns:a16="http://schemas.microsoft.com/office/drawing/2014/main" id="{9F1E95E2-EB9C-48C2-8538-028BC914A7F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3508277" y="2784638"/>
            <a:ext cx="5102324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rgbClr val="00B050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 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40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color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400" dirty="0"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&lt;color&gt;</a:t>
            </a: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400" dirty="0">
              <a:solidFill>
                <a:schemeClr val="bg1"/>
              </a:solidFill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000" dirty="0">
              <a:effectLst/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27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5A9C17-7033-44D1-9C4F-D182B48574CD}"/>
              </a:ext>
            </a:extLst>
          </p:cNvPr>
          <p:cNvSpPr/>
          <p:nvPr/>
        </p:nvSpPr>
        <p:spPr>
          <a:xfrm>
            <a:off x="0" y="3835153"/>
            <a:ext cx="12192000" cy="31163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F3AAB-DB4F-4471-8D2A-44B4425C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rgbClr val="262626"/>
                </a:solidFill>
                <a:latin typeface="Bahnschrift SemiBold SemiConden" panose="020B0502040204020203" pitchFamily="34" charset="0"/>
              </a:rPr>
              <a:t>Les principaux langages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01364C2-540E-4201-AA7F-8C74C91E8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09" y="2856501"/>
            <a:ext cx="1729416" cy="17294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E7F851-069B-4C31-9CE3-3CD3675E3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71" y="2858945"/>
            <a:ext cx="1224803" cy="1726972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06BA575F-A77B-4171-8F5F-1370DD78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7776" y="3352279"/>
            <a:ext cx="1821013" cy="9835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3257F8-4F7E-47F6-92DC-FA83BFBBA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18" y="2921925"/>
            <a:ext cx="1663992" cy="1663992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A3C7F72-7ECE-4691-8572-6005030F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5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78121-98C5-4BA8-96CB-2BA9F79C0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08" y="2975146"/>
            <a:ext cx="1663992" cy="16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45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lipse 30">
            <a:extLst>
              <a:ext uri="{FF2B5EF4-FFF2-40B4-BE49-F238E27FC236}">
                <a16:creationId xmlns:a16="http://schemas.microsoft.com/office/drawing/2014/main" id="{555D2C1F-D337-42C2-881F-0D1A7E39312A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0E4D020-F69B-4DA8-A27D-061B5E7076FE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CC9B16B-3B0A-4F3D-A8B5-0532ED4A1606}"/>
              </a:ext>
            </a:extLst>
          </p:cNvPr>
          <p:cNvGrpSpPr/>
          <p:nvPr/>
        </p:nvGrpSpPr>
        <p:grpSpPr>
          <a:xfrm>
            <a:off x="838198" y="4840258"/>
            <a:ext cx="10578114" cy="1241763"/>
            <a:chOff x="905551" y="2005398"/>
            <a:chExt cx="10578114" cy="118985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472D82-8ECB-4EBB-B921-D73979297D61}"/>
                </a:ext>
              </a:extLst>
            </p:cNvPr>
            <p:cNvSpPr/>
            <p:nvPr/>
          </p:nvSpPr>
          <p:spPr>
            <a:xfrm>
              <a:off x="905552" y="2444085"/>
              <a:ext cx="10578113" cy="7511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715355C-64FD-44AE-8B36-5E50F74931D2}"/>
                </a:ext>
              </a:extLst>
            </p:cNvPr>
            <p:cNvGrpSpPr/>
            <p:nvPr/>
          </p:nvGrpSpPr>
          <p:grpSpPr>
            <a:xfrm>
              <a:off x="905551" y="2005398"/>
              <a:ext cx="10578113" cy="445531"/>
              <a:chOff x="855466" y="1825916"/>
              <a:chExt cx="10578113" cy="44553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DF2D49-4A18-4333-80E2-A141A7FE1FFC}"/>
                  </a:ext>
                </a:extLst>
              </p:cNvPr>
              <p:cNvSpPr/>
              <p:nvPr/>
            </p:nvSpPr>
            <p:spPr>
              <a:xfrm>
                <a:off x="855466" y="1825916"/>
                <a:ext cx="1057811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2A3643A8-E5FA-4F06-B139-6666F298689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40F03E3A-328E-4352-B529-792AFC4803B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19C2E682-F12D-48A3-9C5E-F9329879358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81E5D8A8-9B83-4AB4-B1A9-0DA02FF4315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C998F05-F191-482B-AA1A-8A2D00863BC8}"/>
              </a:ext>
            </a:extLst>
          </p:cNvPr>
          <p:cNvGrpSpPr/>
          <p:nvPr/>
        </p:nvGrpSpPr>
        <p:grpSpPr>
          <a:xfrm>
            <a:off x="838198" y="1723355"/>
            <a:ext cx="10578114" cy="2812345"/>
            <a:chOff x="905551" y="2005398"/>
            <a:chExt cx="10578114" cy="269477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912A00-26EC-4B3A-B61A-930D88CADBE3}"/>
                </a:ext>
              </a:extLst>
            </p:cNvPr>
            <p:cNvSpPr/>
            <p:nvPr/>
          </p:nvSpPr>
          <p:spPr>
            <a:xfrm>
              <a:off x="905552" y="2444084"/>
              <a:ext cx="10578113" cy="22560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C396DC8B-6CD9-4E48-91CC-21EA5B71D297}"/>
                </a:ext>
              </a:extLst>
            </p:cNvPr>
            <p:cNvGrpSpPr/>
            <p:nvPr/>
          </p:nvGrpSpPr>
          <p:grpSpPr>
            <a:xfrm>
              <a:off x="905551" y="2005398"/>
              <a:ext cx="10578113" cy="445531"/>
              <a:chOff x="855466" y="1825916"/>
              <a:chExt cx="10578113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0FEA11-D94B-468B-8DB0-F5398ED5EC6C}"/>
                  </a:ext>
                </a:extLst>
              </p:cNvPr>
              <p:cNvSpPr/>
              <p:nvPr/>
            </p:nvSpPr>
            <p:spPr>
              <a:xfrm>
                <a:off x="855466" y="1825916"/>
                <a:ext cx="1057811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E197AC04-7546-4AFA-A2C4-E6B3D7C86413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07477000-D523-41AE-B275-C9713035C5F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4D52A7E2-9C79-44C5-AAC5-AA615F2B0801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02E4DD5D-59B0-4110-9F22-332DD9CF1C2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D7A6B2-166C-497F-B129-51B95847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Le fond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F447EB-47F0-46BD-8710-72CBFECA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776" y="2217087"/>
            <a:ext cx="9921946" cy="231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background-image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 err="1">
                <a:solidFill>
                  <a:srgbClr val="D07AF6"/>
                </a:solidFill>
                <a:latin typeface="Ubuntu Mono" panose="020B0509030602030204" pitchFamily="49" charset="0"/>
              </a:rPr>
              <a:t>url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(</a:t>
            </a:r>
            <a:r>
              <a:rPr lang="en-US" sz="18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fichier.jpg</a:t>
            </a:r>
            <a:r>
              <a:rPr lang="en-US" sz="1800" dirty="0">
                <a:solidFill>
                  <a:srgbClr val="FFCD2F"/>
                </a:solidFill>
                <a:effectLst/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);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background-size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&lt;length&gt; | auto | contain | cover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background-position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top | left | right | bottom | &lt;length&gt; | center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background-repeat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no-repeat | space | round | repeat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background-origin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border-box | padding-box | content-box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background-clip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border-box | padding-box | content-box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background-attachment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altLang="fr-FR" sz="1800" dirty="0">
                <a:latin typeface="Ubuntu Mono" panose="020B0509030602030204" pitchFamily="49" charset="0"/>
              </a:rPr>
              <a:t> </a:t>
            </a:r>
            <a:r>
              <a:rPr lang="en-US" altLang="fr-FR" sz="1800" dirty="0">
                <a:solidFill>
                  <a:srgbClr val="D07AF6"/>
                </a:solidFill>
                <a:latin typeface="Ubuntu Mono" panose="020B0509030602030204" pitchFamily="49" charset="0"/>
              </a:rPr>
              <a:t>scroll | fixed | local</a:t>
            </a:r>
            <a:r>
              <a:rPr lang="en-US" altLang="fr-FR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background-color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</a:rPr>
              <a:t>&lt;color&gt;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57EAC9-2E56-49C1-A335-2D85227D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BCCBEC-D8A9-4073-9948-C4E928F3F3D7}"/>
              </a:ext>
            </a:extLst>
          </p:cNvPr>
          <p:cNvSpPr txBox="1"/>
          <p:nvPr/>
        </p:nvSpPr>
        <p:spPr>
          <a:xfrm>
            <a:off x="1031776" y="5305226"/>
            <a:ext cx="1038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background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dirty="0">
                <a:latin typeface="Ubuntu Mono" panose="020B0509030602030204" pitchFamily="49" charset="0"/>
              </a:rPr>
              <a:t> </a:t>
            </a:r>
            <a:r>
              <a:rPr lang="fr-FR" alt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[background-image] [background-position] </a:t>
            </a:r>
            <a:r>
              <a:rPr lang="fr-FR" altLang="fr-FR" dirty="0">
                <a:solidFill>
                  <a:schemeClr val="bg1"/>
                </a:solidFill>
                <a:latin typeface="Ubuntu Mono" panose="020B0509030602030204" pitchFamily="49" charset="0"/>
              </a:rPr>
              <a:t>/</a:t>
            </a:r>
            <a:r>
              <a:rPr lang="fr-FR" alt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 [background-size] [background-</a:t>
            </a:r>
            <a:r>
              <a:rPr lang="fr-FR" alt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repeat</a:t>
            </a:r>
            <a:r>
              <a:rPr lang="fr-FR" alt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] [background-</a:t>
            </a:r>
            <a:r>
              <a:rPr lang="fr-FR" alt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attachment</a:t>
            </a:r>
            <a:r>
              <a:rPr lang="fr-FR" alt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] [background-</a:t>
            </a:r>
            <a:r>
              <a:rPr lang="fr-FR" alt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origin</a:t>
            </a:r>
            <a:r>
              <a:rPr lang="fr-FR" alt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] [background-clip] [background-</a:t>
            </a:r>
            <a:r>
              <a:rPr lang="fr-FR" alt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color</a:t>
            </a:r>
            <a:r>
              <a:rPr lang="fr-FR" altLang="fr-FR" dirty="0">
                <a:solidFill>
                  <a:schemeClr val="bg1"/>
                </a:solidFill>
                <a:latin typeface="Ubuntu Mono" panose="020B0509030602030204" pitchFamily="49" charset="0"/>
              </a:rPr>
              <a:t>]; </a:t>
            </a:r>
          </a:p>
          <a:p>
            <a:endParaRPr lang="fr-FR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71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5FEC33C-58C6-43E6-A3BB-FF237B6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Alignement du texte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936F460-0466-43EB-B1C9-B2A204EF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Segoe UI" panose="020B0502040204020203" pitchFamily="34" charset="0"/>
              </a:rPr>
              <a:t>S’applique à tous les éléments enfants de type </a:t>
            </a:r>
            <a:r>
              <a:rPr lang="en-US" i="1" dirty="0">
                <a:cs typeface="Segoe UI" panose="020B0502040204020203" pitchFamily="34" charset="0"/>
              </a:rPr>
              <a:t>inline</a:t>
            </a:r>
            <a:r>
              <a:rPr lang="fr-FR" i="1" dirty="0">
                <a:cs typeface="Segoe UI" panose="020B0502040204020203" pitchFamily="34" charset="0"/>
              </a:rPr>
              <a:t> </a:t>
            </a:r>
            <a:r>
              <a:rPr lang="fr-FR" dirty="0">
                <a:cs typeface="Segoe UI" panose="020B0502040204020203" pitchFamily="34" charset="0"/>
              </a:rPr>
              <a:t>(les textes par exemple).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E4AD246-A8A0-4663-BC71-29BE01C5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51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0A945ED-EA2F-4216-BCE3-FFFDB267DCFB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77B7DAA-AD17-45FD-A651-2BD474817E36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79D970D-1BE9-4331-A83B-337ED09E33EB}"/>
              </a:ext>
            </a:extLst>
          </p:cNvPr>
          <p:cNvGrpSpPr/>
          <p:nvPr/>
        </p:nvGrpSpPr>
        <p:grpSpPr>
          <a:xfrm>
            <a:off x="1533996" y="3492776"/>
            <a:ext cx="9124007" cy="2176973"/>
            <a:chOff x="905552" y="2005398"/>
            <a:chExt cx="9124007" cy="2085966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85CBEA-2CCD-402E-B20A-152430B5B3F8}"/>
                </a:ext>
              </a:extLst>
            </p:cNvPr>
            <p:cNvSpPr/>
            <p:nvPr/>
          </p:nvSpPr>
          <p:spPr>
            <a:xfrm>
              <a:off x="905552" y="2444085"/>
              <a:ext cx="9124007" cy="164727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9D09731-5B22-4B1E-A5B3-F8FC36FADDA9}"/>
                </a:ext>
              </a:extLst>
            </p:cNvPr>
            <p:cNvGrpSpPr/>
            <p:nvPr/>
          </p:nvGrpSpPr>
          <p:grpSpPr>
            <a:xfrm>
              <a:off x="905553" y="2005398"/>
              <a:ext cx="9124006" cy="445531"/>
              <a:chOff x="855468" y="1825916"/>
              <a:chExt cx="9124006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C0F0A4F-F6D8-45B0-BAAC-E79C01206ED3}"/>
                  </a:ext>
                </a:extLst>
              </p:cNvPr>
              <p:cNvSpPr/>
              <p:nvPr/>
            </p:nvSpPr>
            <p:spPr>
              <a:xfrm>
                <a:off x="855468" y="1825916"/>
                <a:ext cx="9124006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D7CE659D-E504-41AB-8382-F6C3FE25FC7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A7785203-AF5C-4F80-ABC7-47A6E4B72EF9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82C90802-7309-4229-B177-456D236AD46C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9AE551F9-0955-4A21-9F83-516A944DFACD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8" name="Zone de texte 2">
            <a:extLst>
              <a:ext uri="{FF2B5EF4-FFF2-40B4-BE49-F238E27FC236}">
                <a16:creationId xmlns:a16="http://schemas.microsoft.com/office/drawing/2014/main" id="{18231894-BA1F-4B9D-A434-A9B96484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289" y="3966135"/>
            <a:ext cx="8200086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text-align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00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left | right | center | justify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552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DA1A5149-A92F-410E-99C3-6FA56F62622E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F0D923D-26C4-42D1-BF50-3BFEBA26D381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029618D-32F8-4D35-8303-3B412B6080C7}"/>
              </a:ext>
            </a:extLst>
          </p:cNvPr>
          <p:cNvGrpSpPr/>
          <p:nvPr/>
        </p:nvGrpSpPr>
        <p:grpSpPr>
          <a:xfrm>
            <a:off x="1604432" y="1595598"/>
            <a:ext cx="8983133" cy="2825578"/>
            <a:chOff x="905552" y="2005398"/>
            <a:chExt cx="8983133" cy="2707456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79AED9-8D40-49C5-9E8D-3E0AD291A6F7}"/>
                </a:ext>
              </a:extLst>
            </p:cNvPr>
            <p:cNvSpPr/>
            <p:nvPr/>
          </p:nvSpPr>
          <p:spPr>
            <a:xfrm>
              <a:off x="905552" y="2444085"/>
              <a:ext cx="8983133" cy="226876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A337D96-913D-4122-B514-F9E0462AA47A}"/>
                </a:ext>
              </a:extLst>
            </p:cNvPr>
            <p:cNvGrpSpPr/>
            <p:nvPr/>
          </p:nvGrpSpPr>
          <p:grpSpPr>
            <a:xfrm>
              <a:off x="905553" y="2005398"/>
              <a:ext cx="8983132" cy="445531"/>
              <a:chOff x="855468" y="1825916"/>
              <a:chExt cx="8983132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4C52B2-F5D5-456E-8FB1-9C44364E9F66}"/>
                  </a:ext>
                </a:extLst>
              </p:cNvPr>
              <p:cNvSpPr/>
              <p:nvPr/>
            </p:nvSpPr>
            <p:spPr>
              <a:xfrm>
                <a:off x="855468" y="1825916"/>
                <a:ext cx="898313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E3B8B207-509B-408C-AEFB-97A49079664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B536F04E-E599-4E7F-88E6-FC55C1A3D9D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035F3577-1AD3-44D3-898A-A0529969C890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AE9BBC52-3F9B-4B0A-92D7-52A104BD54D8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8F93E2A-FC43-41EC-BB13-7535349A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La police et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1143C1-8C9A-4774-B00D-1097E58C4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009" y="2116110"/>
            <a:ext cx="6488289" cy="2329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C3724"/>
                </a:solidFill>
                <a:latin typeface="Ubuntu Mono" panose="020B0509030602030204" pitchFamily="49" charset="0"/>
              </a:rPr>
              <a:t>@font-face 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Ubuntu Mono" panose="020B0509030602030204" pitchFamily="49" charset="0"/>
              </a:rPr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font-family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"My Font"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Ubuntu Mono" panose="020B0509030602030204" pitchFamily="49" charset="0"/>
              </a:rPr>
              <a:t>	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src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 err="1">
                <a:solidFill>
                  <a:srgbClr val="D07AF6"/>
                </a:solidFill>
                <a:latin typeface="Ubuntu Mono" panose="020B0509030602030204" pitchFamily="49" charset="0"/>
              </a:rPr>
              <a:t>url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(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"fonts/</a:t>
            </a:r>
            <a:r>
              <a:rPr lang="en-US" sz="1800" dirty="0" err="1">
                <a:solidFill>
                  <a:srgbClr val="FFCD2F"/>
                </a:solidFill>
                <a:latin typeface="Ubuntu Mono" panose="020B0509030602030204" pitchFamily="49" charset="0"/>
              </a:rPr>
              <a:t>fontName.tff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Ubuntu Mono" panose="020B0509030602030204" pitchFamily="49" charset="0"/>
              </a:rPr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font-weight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</a:rPr>
              <a:t>400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Ubuntu Mono" panose="020B0509030602030204" pitchFamily="49" charset="0"/>
              </a:rPr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font-style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</a:rPr>
              <a:t>normal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00AE79-C76B-4FB7-AC08-2AE7935C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52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EA00AB0-C9A6-4C01-B3FC-ECF9E451783A}"/>
              </a:ext>
            </a:extLst>
          </p:cNvPr>
          <p:cNvGrpSpPr/>
          <p:nvPr/>
        </p:nvGrpSpPr>
        <p:grpSpPr>
          <a:xfrm>
            <a:off x="1604432" y="4741890"/>
            <a:ext cx="8983133" cy="1685806"/>
            <a:chOff x="905552" y="2005398"/>
            <a:chExt cx="8983133" cy="161533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F79014-6BE6-453F-AE46-17930FB70359}"/>
                </a:ext>
              </a:extLst>
            </p:cNvPr>
            <p:cNvSpPr/>
            <p:nvPr/>
          </p:nvSpPr>
          <p:spPr>
            <a:xfrm>
              <a:off x="905552" y="2444085"/>
              <a:ext cx="8983133" cy="117664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0CA5C4D-C4DE-4128-BC08-A7334886F38C}"/>
                </a:ext>
              </a:extLst>
            </p:cNvPr>
            <p:cNvGrpSpPr/>
            <p:nvPr/>
          </p:nvGrpSpPr>
          <p:grpSpPr>
            <a:xfrm>
              <a:off x="905553" y="2005398"/>
              <a:ext cx="8983132" cy="445531"/>
              <a:chOff x="855468" y="1825916"/>
              <a:chExt cx="8983132" cy="4455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526E7-8789-412F-ABBC-A560BC89F76F}"/>
                  </a:ext>
                </a:extLst>
              </p:cNvPr>
              <p:cNvSpPr/>
              <p:nvPr/>
            </p:nvSpPr>
            <p:spPr>
              <a:xfrm>
                <a:off x="855468" y="1825916"/>
                <a:ext cx="8983132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0E824227-0B2F-479B-B2AF-3CFC73B5F40D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0F8F3069-C250-4F60-8AE9-7A1475A1E0FF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DF3764E4-4DDB-48FC-9FDE-4EB755DBDA03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1C7FC639-E350-4862-97BF-BCD90EB01079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45E2AF8-8761-4192-9490-AB42596170C5}"/>
              </a:ext>
            </a:extLst>
          </p:cNvPr>
          <p:cNvSpPr txBox="1">
            <a:spLocks/>
          </p:cNvSpPr>
          <p:nvPr/>
        </p:nvSpPr>
        <p:spPr>
          <a:xfrm>
            <a:off x="1711333" y="5249423"/>
            <a:ext cx="8769330" cy="127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B050"/>
                </a:solidFill>
                <a:latin typeface="Ubuntu Mono" panose="020B0509030602030204" pitchFamily="49" charset="0"/>
              </a:rPr>
              <a:t>* 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Ubuntu Mono" panose="020B0509030602030204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Ubuntu Mono" panose="020B0509030602030204" pitchFamily="49" charset="0"/>
              </a:rPr>
              <a:t>font-family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FFCD2F"/>
                </a:solidFill>
                <a:latin typeface="Ubuntu Mono" panose="020B0509030602030204" pitchFamily="49" charset="0"/>
              </a:rPr>
              <a:t>"My Font"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,</a:t>
            </a:r>
            <a:r>
              <a:rPr lang="en-US" sz="1800" dirty="0">
                <a:latin typeface="Ubuntu Mono" panose="020B0509030602030204" pitchFamily="49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</a:rPr>
              <a:t>Arial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,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</a:rPr>
              <a:t> sans-serif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4002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lipse 42">
            <a:extLst>
              <a:ext uri="{FF2B5EF4-FFF2-40B4-BE49-F238E27FC236}">
                <a16:creationId xmlns:a16="http://schemas.microsoft.com/office/drawing/2014/main" id="{09BD1B4F-5B8B-4551-9EAD-9F2DA12DD6C0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337EC26-6B8D-41AC-9CBA-C0CFA4A3AEE7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407614A-D486-4CAB-9F69-D20B4F10575C}"/>
              </a:ext>
            </a:extLst>
          </p:cNvPr>
          <p:cNvGrpSpPr/>
          <p:nvPr/>
        </p:nvGrpSpPr>
        <p:grpSpPr>
          <a:xfrm>
            <a:off x="806941" y="1559848"/>
            <a:ext cx="10578114" cy="1241763"/>
            <a:chOff x="905551" y="2005398"/>
            <a:chExt cx="10578114" cy="118985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119C7-661B-464A-B820-6871F0B2D23E}"/>
                </a:ext>
              </a:extLst>
            </p:cNvPr>
            <p:cNvSpPr/>
            <p:nvPr/>
          </p:nvSpPr>
          <p:spPr>
            <a:xfrm>
              <a:off x="905552" y="2444085"/>
              <a:ext cx="10578113" cy="7511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037C839-B5D9-4531-9FF0-3F0313EAC9E7}"/>
                </a:ext>
              </a:extLst>
            </p:cNvPr>
            <p:cNvGrpSpPr/>
            <p:nvPr/>
          </p:nvGrpSpPr>
          <p:grpSpPr>
            <a:xfrm>
              <a:off x="905551" y="2005398"/>
              <a:ext cx="10578113" cy="445531"/>
              <a:chOff x="855466" y="1825916"/>
              <a:chExt cx="10578113" cy="44553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125C234-C8FD-48FE-BF97-9CC2DE4957D2}"/>
                  </a:ext>
                </a:extLst>
              </p:cNvPr>
              <p:cNvSpPr/>
              <p:nvPr/>
            </p:nvSpPr>
            <p:spPr>
              <a:xfrm>
                <a:off x="855466" y="1825916"/>
                <a:ext cx="1057811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5B92D0D0-6F57-4190-B2B1-6E3064CFD72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8CC64CAD-ECB2-4989-8266-7F727ACBBDE1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2E7DCD89-0BD3-47AE-9CCC-D1B37178B994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4EDEDA58-C2C6-4926-9A6D-CA4762155542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20757B3-13BC-4356-A214-95DF193AA099}"/>
              </a:ext>
            </a:extLst>
          </p:cNvPr>
          <p:cNvGrpSpPr/>
          <p:nvPr/>
        </p:nvGrpSpPr>
        <p:grpSpPr>
          <a:xfrm>
            <a:off x="801597" y="2880880"/>
            <a:ext cx="10578114" cy="1920615"/>
            <a:chOff x="905551" y="2005398"/>
            <a:chExt cx="10578114" cy="1840323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58526D-57C2-45ED-BAE1-2C9724059579}"/>
                </a:ext>
              </a:extLst>
            </p:cNvPr>
            <p:cNvSpPr/>
            <p:nvPr/>
          </p:nvSpPr>
          <p:spPr>
            <a:xfrm>
              <a:off x="905552" y="2444085"/>
              <a:ext cx="10578113" cy="140163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F5CBBF4A-6141-4DD4-B51E-0CACA59F8D03}"/>
                </a:ext>
              </a:extLst>
            </p:cNvPr>
            <p:cNvGrpSpPr/>
            <p:nvPr/>
          </p:nvGrpSpPr>
          <p:grpSpPr>
            <a:xfrm>
              <a:off x="905551" y="2005398"/>
              <a:ext cx="10578113" cy="445531"/>
              <a:chOff x="855466" y="1825916"/>
              <a:chExt cx="10578113" cy="4455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85FE0F-5CA3-49DE-B290-F1751C354E52}"/>
                  </a:ext>
                </a:extLst>
              </p:cNvPr>
              <p:cNvSpPr/>
              <p:nvPr/>
            </p:nvSpPr>
            <p:spPr>
              <a:xfrm>
                <a:off x="855466" y="1825916"/>
                <a:ext cx="1057811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926FB7CC-4530-4F4A-8048-A1234472A1B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0D0CDBA4-E9BF-4BFA-8CC8-F575217B6AA8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79E6874C-F834-490B-8256-8BECEBF5F12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4FBF5E57-3650-41CF-8DCC-374CEAB3F682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1977AD05-8A14-4016-9501-BD54C1A785BC}"/>
              </a:ext>
            </a:extLst>
          </p:cNvPr>
          <p:cNvGrpSpPr/>
          <p:nvPr/>
        </p:nvGrpSpPr>
        <p:grpSpPr>
          <a:xfrm>
            <a:off x="801597" y="4888662"/>
            <a:ext cx="10578114" cy="1832813"/>
            <a:chOff x="905551" y="2005398"/>
            <a:chExt cx="10578114" cy="1756192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AA4BA7-5F38-450C-811E-206E84CC3DA3}"/>
                </a:ext>
              </a:extLst>
            </p:cNvPr>
            <p:cNvSpPr/>
            <p:nvPr/>
          </p:nvSpPr>
          <p:spPr>
            <a:xfrm>
              <a:off x="905552" y="2444085"/>
              <a:ext cx="10578113" cy="13175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6419E37D-48A7-45CA-8040-2F4A283DBAFC}"/>
                </a:ext>
              </a:extLst>
            </p:cNvPr>
            <p:cNvGrpSpPr/>
            <p:nvPr/>
          </p:nvGrpSpPr>
          <p:grpSpPr>
            <a:xfrm>
              <a:off x="905551" y="2005398"/>
              <a:ext cx="10578113" cy="445531"/>
              <a:chOff x="855466" y="1825916"/>
              <a:chExt cx="10578113" cy="44553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399255-BD8B-41F4-AC63-15567FADB43E}"/>
                  </a:ext>
                </a:extLst>
              </p:cNvPr>
              <p:cNvSpPr/>
              <p:nvPr/>
            </p:nvSpPr>
            <p:spPr>
              <a:xfrm>
                <a:off x="855466" y="1825916"/>
                <a:ext cx="10578113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5876AE8F-40D8-4ED3-9D0E-BA419FD61198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8172DC69-8539-4975-A9A8-065808ABC92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BB24F47E-0088-4DE3-95FC-7B1E0549CCFF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4F2B29AB-42DF-465D-8059-16363055D4B6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279EE2-215C-430C-8B7A-BB1E0B6C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Habillage du texte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1A61B8-D0A0-4CA9-A550-93BAA35C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53</a:t>
            </a:fld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02E9CEE-2E38-4258-BBE4-2B46B0DC4DA7}"/>
              </a:ext>
            </a:extLst>
          </p:cNvPr>
          <p:cNvSpPr txBox="1">
            <a:spLocks/>
          </p:cNvSpPr>
          <p:nvPr/>
        </p:nvSpPr>
        <p:spPr>
          <a:xfrm>
            <a:off x="995175" y="3368650"/>
            <a:ext cx="9912023" cy="1374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text-decoration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[text-decoration-line] [text-decoration-color] [text-decoration-style]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text-decoration-line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none | underline | overline | line-through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text-decoration-color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&lt;color&gt;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text-decoration-style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solid | double | dotted | dashed | wavy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4C045207-6B40-4558-9C9A-9FEB7A306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519" y="2064137"/>
                <a:ext cx="9999910" cy="7251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  <a:latin typeface="Ubuntu Mono" panose="020B0509030602030204" pitchFamily="49" charset="0"/>
                  </a:rPr>
                  <a:t>font-style</a:t>
                </a:r>
                <a:r>
                  <a:rPr lang="en-US" sz="1600" dirty="0">
                    <a:solidFill>
                      <a:schemeClr val="bg1"/>
                    </a:solidFill>
                    <a:latin typeface="Ubuntu Mono" panose="020B0509030602030204" pitchFamily="49" charset="0"/>
                  </a:rPr>
                  <a:t>:</a:t>
                </a:r>
                <a:r>
                  <a:rPr lang="en-US" sz="1600" dirty="0">
                    <a:latin typeface="Ubuntu Mono" panose="020B0509030602030204" pitchFamily="49" charset="0"/>
                  </a:rPr>
                  <a:t> </a:t>
                </a:r>
                <a:r>
                  <a:rPr lang="en-US" sz="1600" dirty="0">
                    <a:solidFill>
                      <a:srgbClr val="D07AF6"/>
                    </a:solidFill>
                    <a:latin typeface="Ubuntu Mono" panose="020B0509030602030204" pitchFamily="49" charset="0"/>
                  </a:rPr>
                  <a:t>normal | italic | oblique</a:t>
                </a:r>
                <a:r>
                  <a:rPr lang="en-US" sz="1600" dirty="0">
                    <a:solidFill>
                      <a:schemeClr val="bg1"/>
                    </a:solidFill>
                    <a:latin typeface="Ubuntu Mono" panose="020B0509030602030204" pitchFamily="49" charset="0"/>
                  </a:rPr>
                  <a:t>;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  <a:latin typeface="Ubuntu Mono" panose="020B0509030602030204" pitchFamily="49" charset="0"/>
                  </a:rPr>
                  <a:t>font-weight</a:t>
                </a:r>
                <a:r>
                  <a:rPr lang="en-US" sz="1600" dirty="0">
                    <a:solidFill>
                      <a:schemeClr val="bg1"/>
                    </a:solidFill>
                    <a:latin typeface="Ubuntu Mono" panose="020B0509030602030204" pitchFamily="49" charset="0"/>
                  </a:rPr>
                  <a:t>:</a:t>
                </a:r>
                <a:r>
                  <a:rPr lang="en-US" sz="1600" dirty="0">
                    <a:latin typeface="Ubuntu Mono" panose="020B0509030602030204" pitchFamily="49" charset="0"/>
                  </a:rPr>
                  <a:t> </a:t>
                </a:r>
                <a:r>
                  <a:rPr lang="en-US" sz="1600" dirty="0">
                    <a:solidFill>
                      <a:srgbClr val="D07AF6"/>
                    </a:solidFill>
                    <a:latin typeface="Ubuntu Mono" panose="020B0509030602030204" pitchFamily="49" charset="0"/>
                  </a:rPr>
                  <a:t>normal | bold | &lt;number&gt;</a:t>
                </a:r>
                <a:r>
                  <a:rPr lang="en-US" sz="1600" dirty="0">
                    <a:solidFill>
                      <a:schemeClr val="bg1"/>
                    </a:solidFill>
                    <a:latin typeface="Ubuntu Mono" panose="020B0509030602030204" pitchFamily="49" charset="0"/>
                  </a:rPr>
                  <a:t>;</a:t>
                </a:r>
                <a:r>
                  <a:rPr lang="en-US" sz="1600" dirty="0">
                    <a:latin typeface="Ubuntu Mono" panose="020B0509030602030204" pitchFamily="49" charset="0"/>
                  </a:rPr>
                  <a:t>		</a:t>
                </a:r>
                <a:r>
                  <a:rPr lang="fr-FR" sz="1600" dirty="0">
                    <a:solidFill>
                      <a:schemeClr val="bg1"/>
                    </a:solidFill>
                    <a:latin typeface="Ubuntu Mono" panose="020B0509030602030204" pitchFamily="49" charset="0"/>
                  </a:rPr>
                  <a:t>&lt;number&gt;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{100</m:t>
                    </m:r>
                    <m:r>
                      <a:rPr lang="fr-F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r-FR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fr-FR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1,9</m:t>
                        </m:r>
                      </m:e>
                    </m:d>
                    <m:r>
                      <a:rPr lang="fr-F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600" dirty="0">
                  <a:latin typeface="Ubuntu Mono" panose="020B0509030602030204" pitchFamily="49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Ubuntu Mono" panose="020B0509030602030204" pitchFamily="49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Ubuntu Mono" panose="020B0509030602030204" pitchFamily="49" charset="0"/>
                </a:endParaRPr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4C045207-6B40-4558-9C9A-9FEB7A30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19" y="2064137"/>
                <a:ext cx="9999910" cy="725136"/>
              </a:xfrm>
              <a:prstGeom prst="rect">
                <a:avLst/>
              </a:prstGeom>
              <a:blipFill>
                <a:blip r:embed="rId2"/>
                <a:stretch>
                  <a:fillRect l="-305" t="-5882" b="-16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D9649F8-EF9B-4665-87C3-1358871A6BD3}"/>
              </a:ext>
            </a:extLst>
          </p:cNvPr>
          <p:cNvSpPr txBox="1">
            <a:spLocks/>
          </p:cNvSpPr>
          <p:nvPr/>
        </p:nvSpPr>
        <p:spPr>
          <a:xfrm>
            <a:off x="961225" y="5346488"/>
            <a:ext cx="10180271" cy="142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list-style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[list-style-type] [list-style-position] [list-style-image]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list-style-type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none | &lt;symbol&gt;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list-style-position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inside | outside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list-style-image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1600" dirty="0">
                <a:latin typeface="Ubuntu Mono" panose="020B0509030602030204" pitchFamily="49" charset="0"/>
              </a:rPr>
              <a:t> </a:t>
            </a:r>
            <a:r>
              <a:rPr lang="en-US" sz="1600" dirty="0" err="1">
                <a:solidFill>
                  <a:srgbClr val="D07AF6"/>
                </a:solidFill>
                <a:latin typeface="Ubuntu Mono" panose="020B0509030602030204" pitchFamily="49" charset="0"/>
              </a:rPr>
              <a:t>url</a:t>
            </a:r>
            <a:r>
              <a:rPr lang="en-US" sz="1600" dirty="0">
                <a:solidFill>
                  <a:srgbClr val="D07AF6"/>
                </a:solidFill>
                <a:latin typeface="Ubuntu Mono" panose="020B0509030602030204" pitchFamily="49" charset="0"/>
              </a:rPr>
              <a:t>() | none</a:t>
            </a:r>
            <a:r>
              <a:rPr lang="en-US" sz="16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22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26">
            <a:extLst>
              <a:ext uri="{FF2B5EF4-FFF2-40B4-BE49-F238E27FC236}">
                <a16:creationId xmlns:a16="http://schemas.microsoft.com/office/drawing/2014/main" id="{1F917D2F-C311-4B5F-BBC4-B916962F05EF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D9946BC-8626-4B98-8E21-18E7F87BC81D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76CCDD1-CF8D-4F47-8C4A-DD453DDC6E4A}"/>
              </a:ext>
            </a:extLst>
          </p:cNvPr>
          <p:cNvGrpSpPr/>
          <p:nvPr/>
        </p:nvGrpSpPr>
        <p:grpSpPr>
          <a:xfrm>
            <a:off x="6502347" y="2833899"/>
            <a:ext cx="4849865" cy="2296087"/>
            <a:chOff x="905553" y="2005398"/>
            <a:chExt cx="4849865" cy="220010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622729-ACFA-41AE-AD51-D96B970C2745}"/>
                </a:ext>
              </a:extLst>
            </p:cNvPr>
            <p:cNvSpPr/>
            <p:nvPr/>
          </p:nvSpPr>
          <p:spPr>
            <a:xfrm>
              <a:off x="905553" y="2449587"/>
              <a:ext cx="4849865" cy="17559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70710FE5-8579-458F-8FC1-9F0B03104337}"/>
                </a:ext>
              </a:extLst>
            </p:cNvPr>
            <p:cNvGrpSpPr/>
            <p:nvPr/>
          </p:nvGrpSpPr>
          <p:grpSpPr>
            <a:xfrm>
              <a:off x="905553" y="2005398"/>
              <a:ext cx="4849865" cy="445531"/>
              <a:chOff x="855468" y="1825916"/>
              <a:chExt cx="4849865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89EB1D-2F0C-40B7-9C42-A65227EE1E34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8498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BF540DF0-EF90-4D47-B411-12944AECFD4A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A1ED189A-1248-4773-87EB-5C45E705C8C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652591F9-E433-48A3-BB7C-33B62C19D770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5F29843D-2046-42E1-824F-9C42EC9B880E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575A5F5-9C37-494A-A4E6-67E7F9D7EF80}"/>
              </a:ext>
            </a:extLst>
          </p:cNvPr>
          <p:cNvGrpSpPr/>
          <p:nvPr/>
        </p:nvGrpSpPr>
        <p:grpSpPr>
          <a:xfrm>
            <a:off x="839790" y="2833900"/>
            <a:ext cx="4849865" cy="2296087"/>
            <a:chOff x="905553" y="2005398"/>
            <a:chExt cx="4849865" cy="220010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90A7BA-1E48-4025-8DF3-C59B1A85DE06}"/>
                </a:ext>
              </a:extLst>
            </p:cNvPr>
            <p:cNvSpPr/>
            <p:nvPr/>
          </p:nvSpPr>
          <p:spPr>
            <a:xfrm>
              <a:off x="905553" y="2449587"/>
              <a:ext cx="4849865" cy="175591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0710471-34B9-4601-AA4B-21CA8AFDAEE0}"/>
                </a:ext>
              </a:extLst>
            </p:cNvPr>
            <p:cNvGrpSpPr/>
            <p:nvPr/>
          </p:nvGrpSpPr>
          <p:grpSpPr>
            <a:xfrm>
              <a:off x="905553" y="2005398"/>
              <a:ext cx="4849865" cy="445531"/>
              <a:chOff x="855468" y="1825916"/>
              <a:chExt cx="4849865" cy="44553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CAFCBE4-3220-4534-ACB9-79DB214FC33F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8498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A00B366F-27BB-4D82-97E2-8776A8F78082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668A9DE6-E43B-457C-BE7C-AE160967BFBD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F0ABF650-2C51-48D6-BCF5-8908642BE3AB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3C8F1391-EACC-4A77-B409-9B340948048F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B84E473-4996-46D4-8F21-52444643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tailles : propriétés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A115A6-8AE6-4A74-8558-FE348BDA6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21" y="2166915"/>
            <a:ext cx="4849867" cy="405089"/>
          </a:xfrm>
        </p:spPr>
        <p:txBody>
          <a:bodyPr>
            <a:normAutofit lnSpcReduction="10000"/>
          </a:bodyPr>
          <a:lstStyle/>
          <a:p>
            <a:r>
              <a:rPr lang="fr-FR" dirty="0">
                <a:latin typeface="Lato" panose="020F0502020204030203" pitchFamily="34" charset="0"/>
              </a:rPr>
              <a:t>Hauteur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E0F7B635-7187-4766-BD9D-90A37FF28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3366" y="3418169"/>
            <a:ext cx="4494979" cy="1711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height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min-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height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max-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height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EA997F-1069-46E1-BCBE-CFEE696C3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6214" y="2170646"/>
            <a:ext cx="4849865" cy="405089"/>
          </a:xfrm>
        </p:spPr>
        <p:txBody>
          <a:bodyPr>
            <a:normAutofit lnSpcReduction="10000"/>
          </a:bodyPr>
          <a:lstStyle/>
          <a:p>
            <a:r>
              <a:rPr lang="fr-FR" dirty="0">
                <a:latin typeface="Lato" panose="020F0502020204030203" pitchFamily="34" charset="0"/>
              </a:rPr>
              <a:t>Largeur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6B308CC-0A27-4060-AF33-5D0B64BA0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95923" y="3418169"/>
            <a:ext cx="4462711" cy="1711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width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min-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width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max-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width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</a:endParaRP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E392506-5268-47D8-B34D-0432EBD1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D3ED3C-C9C5-4DF8-8460-2DB1F0498EFF}"/>
              </a:ext>
            </a:extLst>
          </p:cNvPr>
          <p:cNvSpPr txBox="1"/>
          <p:nvPr/>
        </p:nvSpPr>
        <p:spPr>
          <a:xfrm>
            <a:off x="2305235" y="5543112"/>
            <a:ext cx="7581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Applicables à tous les éléments de type </a:t>
            </a:r>
            <a:r>
              <a:rPr lang="fr-FR" sz="2000" b="1" dirty="0">
                <a:latin typeface="Ubuntu Mono" panose="020B0509030602030204" pitchFamily="49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162130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CFA0-295B-4F69-84BA-4EBF30F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tailles : autres propriétés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61B5FF-81E6-4273-BD3A-42CBF699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55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2046355-9D32-40E6-AE9A-8630CE49C8A4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DFE9A19-A42F-46B0-99B3-28590BD4E347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FCE395-4514-4664-A29F-25860E5E84F2}"/>
              </a:ext>
            </a:extLst>
          </p:cNvPr>
          <p:cNvGrpSpPr/>
          <p:nvPr/>
        </p:nvGrpSpPr>
        <p:grpSpPr>
          <a:xfrm>
            <a:off x="1698595" y="2482664"/>
            <a:ext cx="8794809" cy="2199906"/>
            <a:chOff x="905552" y="2005398"/>
            <a:chExt cx="8794809" cy="210794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D64E3-3084-46E9-9D70-006418996BE4}"/>
                </a:ext>
              </a:extLst>
            </p:cNvPr>
            <p:cNvSpPr/>
            <p:nvPr/>
          </p:nvSpPr>
          <p:spPr>
            <a:xfrm>
              <a:off x="905553" y="2444086"/>
              <a:ext cx="8794808" cy="166925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246BDDD5-BCD2-428A-BCF1-C0ABDB89605C}"/>
                </a:ext>
              </a:extLst>
            </p:cNvPr>
            <p:cNvGrpSpPr/>
            <p:nvPr/>
          </p:nvGrpSpPr>
          <p:grpSpPr>
            <a:xfrm>
              <a:off x="905552" y="2005398"/>
              <a:ext cx="8794807" cy="445531"/>
              <a:chOff x="855467" y="1825916"/>
              <a:chExt cx="8794807" cy="4455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86BB79-21C9-45B9-9035-721B6CD0CDBF}"/>
                  </a:ext>
                </a:extLst>
              </p:cNvPr>
              <p:cNvSpPr/>
              <p:nvPr/>
            </p:nvSpPr>
            <p:spPr>
              <a:xfrm>
                <a:off x="855467" y="1825916"/>
                <a:ext cx="8794807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9DCD6DA4-7061-4178-B4C0-EC6E1830937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AD24AE0C-EA59-4B6D-BE7F-49C0A76155E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1836479A-1A4F-4B9D-A2E8-0102B72B12B3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157158F5-4728-47CE-944B-096300DDA418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AA8D421-7CDF-47F1-99EB-ECFC68799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172" y="3066895"/>
            <a:ext cx="7257176" cy="1406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overflow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400" dirty="0">
                <a:latin typeface="Ubuntu Mono" panose="020B0509030602030204" pitchFamily="49" charset="0"/>
              </a:rPr>
              <a:t> </a:t>
            </a:r>
            <a:r>
              <a:rPr 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visible | </a:t>
            </a:r>
            <a:r>
              <a:rPr lang="fr-FR" sz="2400" dirty="0" err="1">
                <a:solidFill>
                  <a:srgbClr val="D07AF6"/>
                </a:solidFill>
                <a:latin typeface="Ubuntu Mono" panose="020B0509030602030204" pitchFamily="49" charset="0"/>
              </a:rPr>
              <a:t>hidden</a:t>
            </a:r>
            <a:r>
              <a:rPr 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 | scroll | auto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overflow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-x</a:t>
            </a:r>
            <a:r>
              <a:rPr lang="fr-FR" sz="2400" dirty="0">
                <a:latin typeface="Ubuntu Mono" panose="020B0509030602030204" pitchFamily="49" charset="0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/</a:t>
            </a:r>
            <a:r>
              <a:rPr lang="fr-FR" sz="2400" dirty="0">
                <a:latin typeface="Ubuntu Mono" panose="020B0509030602030204" pitchFamily="49" charset="0"/>
              </a:rPr>
              <a:t>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overflow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-y</a:t>
            </a:r>
          </a:p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word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-wrap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400" dirty="0">
                <a:latin typeface="Ubuntu Mono" panose="020B0509030602030204" pitchFamily="49" charset="0"/>
              </a:rPr>
              <a:t> </a:t>
            </a:r>
            <a:r>
              <a:rPr 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normal | break-</a:t>
            </a:r>
            <a:r>
              <a:rPr lang="fr-FR" sz="2400" dirty="0" err="1">
                <a:solidFill>
                  <a:srgbClr val="D07AF6"/>
                </a:solidFill>
                <a:latin typeface="Ubuntu Mono" panose="020B0509030602030204" pitchFamily="49" charset="0"/>
              </a:rPr>
              <a:t>word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6128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>
            <a:extLst>
              <a:ext uri="{FF2B5EF4-FFF2-40B4-BE49-F238E27FC236}">
                <a16:creationId xmlns:a16="http://schemas.microsoft.com/office/drawing/2014/main" id="{50E08099-2899-4D7D-AFE4-2635C85464DF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8A9551B-4214-4B5E-8349-BD9F0EAA8018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413C071C-94DE-4890-806E-5B3036CB9EC4}"/>
              </a:ext>
            </a:extLst>
          </p:cNvPr>
          <p:cNvGrpSpPr/>
          <p:nvPr/>
        </p:nvGrpSpPr>
        <p:grpSpPr>
          <a:xfrm>
            <a:off x="1812981" y="2082401"/>
            <a:ext cx="8566038" cy="3678666"/>
            <a:chOff x="1812981" y="2082401"/>
            <a:chExt cx="8566038" cy="367866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1003BA-C9F9-43B8-9556-A8AD5B3C7B32}"/>
                </a:ext>
              </a:extLst>
            </p:cNvPr>
            <p:cNvSpPr/>
            <p:nvPr/>
          </p:nvSpPr>
          <p:spPr>
            <a:xfrm>
              <a:off x="1812981" y="2082401"/>
              <a:ext cx="8566038" cy="3678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8114D0-FAC0-4477-AC1E-5B62C21F2F52}"/>
                </a:ext>
              </a:extLst>
            </p:cNvPr>
            <p:cNvSpPr txBox="1"/>
            <p:nvPr/>
          </p:nvSpPr>
          <p:spPr>
            <a:xfrm>
              <a:off x="1812981" y="2104448"/>
              <a:ext cx="1744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5">
                      <a:lumMod val="75000"/>
                    </a:schemeClr>
                  </a:solidFill>
                  <a:latin typeface="Lato" panose="020F0502020204030203" pitchFamily="34" charset="0"/>
                </a:rPr>
                <a:t>Elément parent</a:t>
              </a:r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ECA0523D-BECC-4F7F-8784-A744645C1BF0}"/>
              </a:ext>
            </a:extLst>
          </p:cNvPr>
          <p:cNvGrpSpPr/>
          <p:nvPr/>
        </p:nvGrpSpPr>
        <p:grpSpPr>
          <a:xfrm>
            <a:off x="3200400" y="2678764"/>
            <a:ext cx="5791200" cy="2487019"/>
            <a:chOff x="3200400" y="2678764"/>
            <a:chExt cx="5791200" cy="24870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DC895A-E3EB-45A8-8D06-887ED3A868D6}"/>
                </a:ext>
              </a:extLst>
            </p:cNvPr>
            <p:cNvSpPr/>
            <p:nvPr/>
          </p:nvSpPr>
          <p:spPr>
            <a:xfrm>
              <a:off x="3200400" y="2678765"/>
              <a:ext cx="5791200" cy="24870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EC37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2BF8B12-9FE5-4271-AC01-FB17F5EB6E5D}"/>
                </a:ext>
              </a:extLst>
            </p:cNvPr>
            <p:cNvSpPr txBox="1"/>
            <p:nvPr/>
          </p:nvSpPr>
          <p:spPr>
            <a:xfrm>
              <a:off x="3200400" y="2678764"/>
              <a:ext cx="1744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EC3724"/>
                  </a:solidFill>
                  <a:latin typeface="Lato" panose="020F0502020204030203" pitchFamily="34" charset="0"/>
                </a:rPr>
                <a:t>Elément principal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0DF9741-60C0-4FF2-BEC4-29EFC348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marges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AF9ED30-E4BC-4BE7-81C6-0365BD80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56</a:t>
            </a:fld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EABE8E-C71D-42D0-A2BE-615A0F30A820}"/>
              </a:ext>
            </a:extLst>
          </p:cNvPr>
          <p:cNvGrpSpPr/>
          <p:nvPr/>
        </p:nvGrpSpPr>
        <p:grpSpPr>
          <a:xfrm>
            <a:off x="4521721" y="3246203"/>
            <a:ext cx="3148558" cy="1352141"/>
            <a:chOff x="4521721" y="3246203"/>
            <a:chExt cx="3148558" cy="13521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DC3D8E-C35C-428B-A3B5-7607E2FC37DE}"/>
                </a:ext>
              </a:extLst>
            </p:cNvPr>
            <p:cNvSpPr/>
            <p:nvPr/>
          </p:nvSpPr>
          <p:spPr>
            <a:xfrm>
              <a:off x="4521721" y="3246203"/>
              <a:ext cx="3148558" cy="1352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EBB6834-9EEF-4084-8D39-BD5EB53597F4}"/>
                </a:ext>
              </a:extLst>
            </p:cNvPr>
            <p:cNvSpPr txBox="1"/>
            <p:nvPr/>
          </p:nvSpPr>
          <p:spPr>
            <a:xfrm>
              <a:off x="4920143" y="3768384"/>
              <a:ext cx="23517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>
                  <a:latin typeface="Lato" panose="020F0502020204030203" pitchFamily="34" charset="0"/>
                </a:rPr>
                <a:t>Contenu de l’élément enfant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0A72C46-0B19-40C3-A968-667717DBA859}"/>
                </a:ext>
              </a:extLst>
            </p:cNvPr>
            <p:cNvSpPr txBox="1"/>
            <p:nvPr/>
          </p:nvSpPr>
          <p:spPr>
            <a:xfrm>
              <a:off x="4521721" y="3268099"/>
              <a:ext cx="17449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2">
                      <a:lumMod val="50000"/>
                    </a:schemeClr>
                  </a:solidFill>
                  <a:latin typeface="Lato" panose="020F0502020204030203" pitchFamily="34" charset="0"/>
                </a:rPr>
                <a:t>Elément enfant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1B16E546-AB2C-4B82-8164-F2BCFAAB63F6}"/>
              </a:ext>
            </a:extLst>
          </p:cNvPr>
          <p:cNvGrpSpPr/>
          <p:nvPr/>
        </p:nvGrpSpPr>
        <p:grpSpPr>
          <a:xfrm>
            <a:off x="1714900" y="2082401"/>
            <a:ext cx="8766652" cy="3678666"/>
            <a:chOff x="1714900" y="2082401"/>
            <a:chExt cx="8766652" cy="3678666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41BD1B84-DD8A-4FFD-99F1-F07BB345C1A0}"/>
                </a:ext>
              </a:extLst>
            </p:cNvPr>
            <p:cNvCxnSpPr>
              <a:cxnSpLocks/>
              <a:stCxn id="20" idx="1"/>
              <a:endCxn id="3" idx="1"/>
            </p:cNvCxnSpPr>
            <p:nvPr/>
          </p:nvCxnSpPr>
          <p:spPr>
            <a:xfrm>
              <a:off x="1812981" y="3921734"/>
              <a:ext cx="1387419" cy="540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CFC9EFFB-0BA6-4D2A-8638-C2DA6FB051E5}"/>
                </a:ext>
              </a:extLst>
            </p:cNvPr>
            <p:cNvCxnSpPr>
              <a:cxnSpLocks/>
              <a:stCxn id="3" idx="3"/>
              <a:endCxn id="20" idx="3"/>
            </p:cNvCxnSpPr>
            <p:nvPr/>
          </p:nvCxnSpPr>
          <p:spPr>
            <a:xfrm flipV="1">
              <a:off x="8991600" y="3921734"/>
              <a:ext cx="1387419" cy="540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3B87E9F-AD4D-4C3D-843E-D5E9AD813407}"/>
                </a:ext>
              </a:extLst>
            </p:cNvPr>
            <p:cNvCxnSpPr>
              <a:cxnSpLocks/>
              <a:stCxn id="20" idx="0"/>
              <a:endCxn id="3" idx="0"/>
            </p:cNvCxnSpPr>
            <p:nvPr/>
          </p:nvCxnSpPr>
          <p:spPr>
            <a:xfrm>
              <a:off x="6096000" y="2082401"/>
              <a:ext cx="0" cy="59636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EF99E6F8-2285-44B3-85A1-7DF1BADADD11}"/>
                </a:ext>
              </a:extLst>
            </p:cNvPr>
            <p:cNvCxnSpPr>
              <a:cxnSpLocks/>
              <a:stCxn id="3" idx="2"/>
              <a:endCxn id="20" idx="2"/>
            </p:cNvCxnSpPr>
            <p:nvPr/>
          </p:nvCxnSpPr>
          <p:spPr>
            <a:xfrm>
              <a:off x="6096000" y="5165783"/>
              <a:ext cx="0" cy="595284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200095A-133D-4D5A-BB5A-085422223542}"/>
                </a:ext>
              </a:extLst>
            </p:cNvPr>
            <p:cNvSpPr txBox="1"/>
            <p:nvPr/>
          </p:nvSpPr>
          <p:spPr>
            <a:xfrm>
              <a:off x="6096000" y="2170934"/>
              <a:ext cx="1311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margin</a:t>
              </a:r>
              <a:r>
                <a:rPr lang="fr-F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-top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817B0BC-CD05-4895-BCCA-33BEB66E9BD8}"/>
                </a:ext>
              </a:extLst>
            </p:cNvPr>
            <p:cNvSpPr txBox="1"/>
            <p:nvPr/>
          </p:nvSpPr>
          <p:spPr>
            <a:xfrm>
              <a:off x="6096000" y="5280225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margin-bottom</a:t>
              </a:r>
              <a:endPara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2A92B3FD-E7BE-46DD-9191-A413E9FD100F}"/>
                </a:ext>
              </a:extLst>
            </p:cNvPr>
            <p:cNvSpPr txBox="1"/>
            <p:nvPr/>
          </p:nvSpPr>
          <p:spPr>
            <a:xfrm>
              <a:off x="8889067" y="3515688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margin</a:t>
              </a:r>
              <a:r>
                <a:rPr lang="fr-F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-right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4C6C352-10C1-4E74-B4A9-9EAF29BF6432}"/>
                </a:ext>
              </a:extLst>
            </p:cNvPr>
            <p:cNvSpPr txBox="1"/>
            <p:nvPr/>
          </p:nvSpPr>
          <p:spPr>
            <a:xfrm>
              <a:off x="1714900" y="3515688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Ubuntu Mono" panose="020B0509030602030204" pitchFamily="49" charset="0"/>
                </a:rPr>
                <a:t>margin-left</a:t>
              </a:r>
              <a:endPara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C9EB521C-A1D0-43F8-82CD-20E80E7B4488}"/>
              </a:ext>
            </a:extLst>
          </p:cNvPr>
          <p:cNvGrpSpPr/>
          <p:nvPr/>
        </p:nvGrpSpPr>
        <p:grpSpPr>
          <a:xfrm>
            <a:off x="3064818" y="2678765"/>
            <a:ext cx="6085558" cy="2522824"/>
            <a:chOff x="3064818" y="2678765"/>
            <a:chExt cx="6085558" cy="2522824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0451D7CA-DECF-4AE4-9A80-C25056BB66DF}"/>
                </a:ext>
              </a:extLst>
            </p:cNvPr>
            <p:cNvCxnSpPr>
              <a:cxnSpLocks/>
              <a:stCxn id="3" idx="1"/>
              <a:endCxn id="17" idx="1"/>
            </p:cNvCxnSpPr>
            <p:nvPr/>
          </p:nvCxnSpPr>
          <p:spPr>
            <a:xfrm>
              <a:off x="3200400" y="3922274"/>
              <a:ext cx="1321321" cy="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328DA94F-F918-4025-9261-4E421557F991}"/>
                </a:ext>
              </a:extLst>
            </p:cNvPr>
            <p:cNvCxnSpPr>
              <a:cxnSpLocks/>
              <a:endCxn id="3" idx="3"/>
            </p:cNvCxnSpPr>
            <p:nvPr/>
          </p:nvCxnSpPr>
          <p:spPr>
            <a:xfrm>
              <a:off x="7688485" y="3921734"/>
              <a:ext cx="1303115" cy="54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FD802634-C2A6-4C8F-9E9C-C70EC4D9234E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096000" y="4598344"/>
              <a:ext cx="0" cy="603245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4831A97B-21AD-46DC-8F09-6556B77B24A1}"/>
                </a:ext>
              </a:extLst>
            </p:cNvPr>
            <p:cNvCxnSpPr>
              <a:cxnSpLocks/>
              <a:stCxn id="3" idx="0"/>
              <a:endCxn id="17" idx="0"/>
            </p:cNvCxnSpPr>
            <p:nvPr/>
          </p:nvCxnSpPr>
          <p:spPr>
            <a:xfrm>
              <a:off x="6096000" y="2678765"/>
              <a:ext cx="0" cy="567438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CE608DBE-3358-4217-8E61-F01AA7F2E7AF}"/>
                </a:ext>
              </a:extLst>
            </p:cNvPr>
            <p:cNvSpPr txBox="1"/>
            <p:nvPr/>
          </p:nvSpPr>
          <p:spPr>
            <a:xfrm>
              <a:off x="3064818" y="3516388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padding-left</a:t>
              </a:r>
              <a:endParaRPr lang="fr-FR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3D877D8-D153-4922-BCED-F07E6CD15437}"/>
                </a:ext>
              </a:extLst>
            </p:cNvPr>
            <p:cNvSpPr txBox="1"/>
            <p:nvPr/>
          </p:nvSpPr>
          <p:spPr>
            <a:xfrm>
              <a:off x="7557891" y="3533591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padding</a:t>
              </a:r>
              <a:r>
                <a:rPr lang="fr-FR" sz="1600" dirty="0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-right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9BA25683-D897-48F0-905E-B64C2CF641C2}"/>
                </a:ext>
              </a:extLst>
            </p:cNvPr>
            <p:cNvSpPr txBox="1"/>
            <p:nvPr/>
          </p:nvSpPr>
          <p:spPr>
            <a:xfrm>
              <a:off x="5994478" y="2754305"/>
              <a:ext cx="1592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padding</a:t>
              </a:r>
              <a:r>
                <a:rPr lang="fr-FR" sz="1600" dirty="0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-top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F1945FF-C559-45E8-9615-D714CD4C2E49}"/>
                </a:ext>
              </a:extLst>
            </p:cNvPr>
            <p:cNvSpPr txBox="1"/>
            <p:nvPr/>
          </p:nvSpPr>
          <p:spPr>
            <a:xfrm>
              <a:off x="6119769" y="4712267"/>
              <a:ext cx="1639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chemeClr val="bg2">
                      <a:lumMod val="25000"/>
                    </a:schemeClr>
                  </a:solidFill>
                  <a:latin typeface="Ubuntu Mono" panose="020B0509030602030204" pitchFamily="49" charset="0"/>
                </a:rPr>
                <a:t>padding-bottom</a:t>
              </a:r>
              <a:endParaRPr lang="fr-FR" sz="1600" dirty="0">
                <a:solidFill>
                  <a:schemeClr val="bg2">
                    <a:lumMod val="25000"/>
                  </a:schemeClr>
                </a:solidFill>
                <a:latin typeface="Ubuntu Mono" panose="020B0509030602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>
            <a:extLst>
              <a:ext uri="{FF2B5EF4-FFF2-40B4-BE49-F238E27FC236}">
                <a16:creationId xmlns:a16="http://schemas.microsoft.com/office/drawing/2014/main" id="{2E975459-350F-48A1-BEAF-F09D86B5C9EF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8D17C47-3966-482E-90C0-00745BC77F14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CD0F025-8F90-4068-8466-B4A96DE7FFD0}"/>
              </a:ext>
            </a:extLst>
          </p:cNvPr>
          <p:cNvGrpSpPr/>
          <p:nvPr/>
        </p:nvGrpSpPr>
        <p:grpSpPr>
          <a:xfrm>
            <a:off x="1016022" y="3948847"/>
            <a:ext cx="10155804" cy="1933308"/>
            <a:chOff x="905553" y="2005398"/>
            <a:chExt cx="10155804" cy="185248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BDD228-A2EA-4248-85AE-639D8489BE99}"/>
                </a:ext>
              </a:extLst>
            </p:cNvPr>
            <p:cNvSpPr/>
            <p:nvPr/>
          </p:nvSpPr>
          <p:spPr>
            <a:xfrm>
              <a:off x="905553" y="2449587"/>
              <a:ext cx="10155804" cy="140829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Ubuntu Mono" panose="020B0509030602030204" pitchFamily="49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7D1764A-6DEB-425B-9C88-0F46C6A81F4C}"/>
                </a:ext>
              </a:extLst>
            </p:cNvPr>
            <p:cNvGrpSpPr/>
            <p:nvPr/>
          </p:nvGrpSpPr>
          <p:grpSpPr>
            <a:xfrm>
              <a:off x="905553" y="2005398"/>
              <a:ext cx="10155804" cy="445531"/>
              <a:chOff x="855468" y="1825916"/>
              <a:chExt cx="10155804" cy="4455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CDF6B8-B4B5-426F-AAFA-487A750FBED7}"/>
                  </a:ext>
                </a:extLst>
              </p:cNvPr>
              <p:cNvSpPr/>
              <p:nvPr/>
            </p:nvSpPr>
            <p:spPr>
              <a:xfrm>
                <a:off x="855468" y="1825916"/>
                <a:ext cx="1015580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Ubuntu Mono" panose="020B0509030602030204" pitchFamily="49" charset="0"/>
                </a:endParaRPr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9FA9E25F-CD69-4D01-9601-AE0EED5D121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FEDECF8D-00C6-4FEE-BB09-D568742E3A0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1E95FA3-4045-4A47-A3EF-EE9D6AA64C20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E6B42EF8-EE67-447F-ACD7-E78EE8B783C4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</p:grpSp>
        </p:grp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17CDE54-51C4-4015-985D-75D99A9EABD3}"/>
              </a:ext>
            </a:extLst>
          </p:cNvPr>
          <p:cNvGrpSpPr/>
          <p:nvPr/>
        </p:nvGrpSpPr>
        <p:grpSpPr>
          <a:xfrm>
            <a:off x="6525772" y="2015539"/>
            <a:ext cx="4671879" cy="1178235"/>
            <a:chOff x="905553" y="2005398"/>
            <a:chExt cx="4671879" cy="112898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720A58-9FB5-4DD5-BCB7-915D8E23EC0D}"/>
                </a:ext>
              </a:extLst>
            </p:cNvPr>
            <p:cNvSpPr/>
            <p:nvPr/>
          </p:nvSpPr>
          <p:spPr>
            <a:xfrm>
              <a:off x="905553" y="2449587"/>
              <a:ext cx="4671879" cy="6847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2D6413EB-E8B3-4C4C-A1D4-B8E425A59624}"/>
                </a:ext>
              </a:extLst>
            </p:cNvPr>
            <p:cNvGrpSpPr/>
            <p:nvPr/>
          </p:nvGrpSpPr>
          <p:grpSpPr>
            <a:xfrm>
              <a:off x="905553" y="2005398"/>
              <a:ext cx="4671879" cy="445531"/>
              <a:chOff x="855468" y="1825916"/>
              <a:chExt cx="4671879" cy="44553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657A872-0C33-49F1-89A2-22DB5D326092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671879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E50B2AA-AB8D-4A80-8F6F-72A67EFA030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5E7FD304-7403-4E19-9150-13E8A4B363F4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4234D43-5360-4E1C-BBAF-E52005209E2F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D7307E13-802C-45AF-924C-3A57E53C37F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37E52DC-7EA4-4F27-A8F4-8D5598D672B9}"/>
              </a:ext>
            </a:extLst>
          </p:cNvPr>
          <p:cNvGrpSpPr/>
          <p:nvPr/>
        </p:nvGrpSpPr>
        <p:grpSpPr>
          <a:xfrm>
            <a:off x="1041848" y="2015539"/>
            <a:ext cx="4671879" cy="1178235"/>
            <a:chOff x="905553" y="2005398"/>
            <a:chExt cx="4671879" cy="112898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142DD4-77B7-4A5A-9B21-2387ED9D0607}"/>
                </a:ext>
              </a:extLst>
            </p:cNvPr>
            <p:cNvSpPr/>
            <p:nvPr/>
          </p:nvSpPr>
          <p:spPr>
            <a:xfrm>
              <a:off x="905553" y="2449587"/>
              <a:ext cx="4671879" cy="6847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257FBC03-121B-42C8-9AE8-D0543F93BA90}"/>
                </a:ext>
              </a:extLst>
            </p:cNvPr>
            <p:cNvGrpSpPr/>
            <p:nvPr/>
          </p:nvGrpSpPr>
          <p:grpSpPr>
            <a:xfrm>
              <a:off x="905553" y="2005398"/>
              <a:ext cx="4671879" cy="445531"/>
              <a:chOff x="855468" y="1825916"/>
              <a:chExt cx="4671879" cy="4455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DD7D352-4B0B-405B-BA03-FDE417FD38C0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671879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0589FABA-3767-4591-90F3-C84B917F9A18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88623F79-8A26-415A-BD3F-74E1E43BFE0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7A41DBE2-1DD0-40F9-8F28-17F4FAEE9B65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14E3F635-09A1-4D52-A95A-B97D1154FC3B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FB2868D-AC62-402C-9531-C888C6BF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49"/>
            <a:ext cx="10515600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marges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3092BD-F30F-4EA9-9619-22C1EA4EF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6134" y="2062716"/>
            <a:ext cx="3685564" cy="411956"/>
          </a:xfrm>
        </p:spPr>
        <p:txBody>
          <a:bodyPr>
            <a:normAutofit lnSpcReduction="10000"/>
          </a:bodyPr>
          <a:lstStyle/>
          <a:p>
            <a:r>
              <a:rPr lang="fr-FR" b="0" i="1" dirty="0">
                <a:solidFill>
                  <a:schemeClr val="bg1"/>
                </a:solidFill>
                <a:latin typeface="Ubuntu Mono" panose="020B0509030602030204" pitchFamily="49" charset="0"/>
              </a:rPr>
              <a:t>Les marges extérieures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03F235-77E5-4C66-AD59-E967B5E0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5424" y="2573809"/>
            <a:ext cx="4478303" cy="47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padding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400" dirty="0">
                <a:solidFill>
                  <a:srgbClr val="0070C0"/>
                </a:solidFill>
                <a:latin typeface="Ubuntu Mono" panose="020B0509030602030204" pitchFamily="49" charset="0"/>
              </a:rPr>
              <a:t> </a:t>
            </a:r>
            <a:r>
              <a:rPr 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&lt;size&gt;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1F6D69C-25EF-4CD3-9791-1B6AD781F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9417" y="2041345"/>
            <a:ext cx="3644310" cy="411956"/>
          </a:xfrm>
        </p:spPr>
        <p:txBody>
          <a:bodyPr>
            <a:normAutofit lnSpcReduction="10000"/>
          </a:bodyPr>
          <a:lstStyle/>
          <a:p>
            <a:r>
              <a:rPr lang="fr-FR" b="0" i="1" dirty="0">
                <a:solidFill>
                  <a:schemeClr val="bg1"/>
                </a:solidFill>
                <a:latin typeface="Ubuntu Mono" panose="020B0509030602030204" pitchFamily="49" charset="0"/>
              </a:rPr>
              <a:t>Les marges intérieures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34E7E633-5E3A-4AE0-8B00-8827A875E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4845" y="2572696"/>
            <a:ext cx="4373734" cy="47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margin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400" dirty="0">
                <a:solidFill>
                  <a:srgbClr val="0070C0"/>
                </a:solidFill>
                <a:latin typeface="Ubuntu Mono" panose="020B0509030602030204" pitchFamily="49" charset="0"/>
              </a:rPr>
              <a:t> </a:t>
            </a:r>
            <a:r>
              <a:rPr 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&lt;size&gt;</a:t>
            </a:r>
            <a:r>
              <a:rPr 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endParaRPr lang="fr-FR" sz="2400" dirty="0">
              <a:latin typeface="Ubuntu Mono" panose="020B0509030602030204" pitchFamily="49" charset="0"/>
            </a:endParaRP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EACD84FD-2334-4C35-B32C-6FB3DE13213F}"/>
              </a:ext>
            </a:extLst>
          </p:cNvPr>
          <p:cNvSpPr txBox="1">
            <a:spLocks/>
          </p:cNvSpPr>
          <p:nvPr/>
        </p:nvSpPr>
        <p:spPr>
          <a:xfrm>
            <a:off x="1204555" y="4520430"/>
            <a:ext cx="9626044" cy="156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margin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&lt;size&gt; &lt;size&gt; &lt;size&gt; &lt;size&gt;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	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/* top  right 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bottom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left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*/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margin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&lt;size&gt; &lt;size&gt;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			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/* top &amp;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bottom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 </a:t>
            </a:r>
            <a:r>
              <a:rPr lang="fr-F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left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&amp; right */</a:t>
            </a:r>
            <a:endParaRPr lang="fr-FR" sz="2000" dirty="0">
              <a:solidFill>
                <a:schemeClr val="tx1">
                  <a:lumMod val="50000"/>
                  <a:lumOff val="50000"/>
                </a:schemeClr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margin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auto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  <a:r>
              <a:rPr lang="fr-FR" sz="2000" dirty="0">
                <a:solidFill>
                  <a:srgbClr val="0070C0"/>
                </a:solidFill>
                <a:latin typeface="Ubuntu Mono" panose="020B0509030602030204" pitchFamily="49" charset="0"/>
              </a:rPr>
              <a:t>					</a:t>
            </a: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/* centrer un bloc */</a:t>
            </a:r>
          </a:p>
          <a:p>
            <a:endParaRPr lang="fr-FR" sz="2000" dirty="0">
              <a:latin typeface="Ubuntu Mono" panose="020B0509030602030204" pitchFamily="49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4F4F356-342E-4E55-A94E-FE8448E4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09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>
            <a:extLst>
              <a:ext uri="{FF2B5EF4-FFF2-40B4-BE49-F238E27FC236}">
                <a16:creationId xmlns:a16="http://schemas.microsoft.com/office/drawing/2014/main" id="{2E975459-350F-48A1-BEAF-F09D86B5C9EF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8D17C47-3966-482E-90C0-00745BC77F14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CD0F025-8F90-4068-8466-B4A96DE7FFD0}"/>
              </a:ext>
            </a:extLst>
          </p:cNvPr>
          <p:cNvGrpSpPr/>
          <p:nvPr/>
        </p:nvGrpSpPr>
        <p:grpSpPr>
          <a:xfrm>
            <a:off x="1197996" y="2533852"/>
            <a:ext cx="10155804" cy="1771819"/>
            <a:chOff x="905553" y="2005398"/>
            <a:chExt cx="10155804" cy="169775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BDD228-A2EA-4248-85AE-639D8489BE99}"/>
                </a:ext>
              </a:extLst>
            </p:cNvPr>
            <p:cNvSpPr/>
            <p:nvPr/>
          </p:nvSpPr>
          <p:spPr>
            <a:xfrm>
              <a:off x="905553" y="2449587"/>
              <a:ext cx="10155804" cy="125356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Ubuntu Mono" panose="020B0509030602030204" pitchFamily="49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7D1764A-6DEB-425B-9C88-0F46C6A81F4C}"/>
                </a:ext>
              </a:extLst>
            </p:cNvPr>
            <p:cNvGrpSpPr/>
            <p:nvPr/>
          </p:nvGrpSpPr>
          <p:grpSpPr>
            <a:xfrm>
              <a:off x="905553" y="2005398"/>
              <a:ext cx="10155804" cy="445531"/>
              <a:chOff x="855468" y="1825916"/>
              <a:chExt cx="10155804" cy="4455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CDF6B8-B4B5-426F-AAFA-487A750FBED7}"/>
                  </a:ext>
                </a:extLst>
              </p:cNvPr>
              <p:cNvSpPr/>
              <p:nvPr/>
            </p:nvSpPr>
            <p:spPr>
              <a:xfrm>
                <a:off x="855468" y="1825916"/>
                <a:ext cx="1015580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Ubuntu Mono" panose="020B0509030602030204" pitchFamily="49" charset="0"/>
                </a:endParaRPr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9FA9E25F-CD69-4D01-9601-AE0EED5D121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FEDECF8D-00C6-4FEE-BB09-D568742E3A0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1E95FA3-4045-4A47-A3EF-EE9D6AA64C20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E6B42EF8-EE67-447F-ACD7-E78EE8B783C4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FB2868D-AC62-402C-9531-C888C6BF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49"/>
            <a:ext cx="10515600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bordures</a:t>
            </a: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EACD84FD-2334-4C35-B32C-6FB3DE13213F}"/>
              </a:ext>
            </a:extLst>
          </p:cNvPr>
          <p:cNvSpPr txBox="1">
            <a:spLocks/>
          </p:cNvSpPr>
          <p:nvPr/>
        </p:nvSpPr>
        <p:spPr>
          <a:xfrm>
            <a:off x="1386529" y="3105436"/>
            <a:ext cx="9626044" cy="120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border-style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:</a:t>
            </a:r>
            <a:r>
              <a:rPr lang="en-US" sz="20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 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none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hidden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dotted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dashed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solid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double | groove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ridge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inset</a:t>
            </a:r>
            <a:r>
              <a:rPr lang="fr-FR" alt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alt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outset</a:t>
            </a:r>
            <a:r>
              <a:rPr lang="fr-FR" alt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 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border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&lt;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width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&gt; &lt;style&gt; &lt;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color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4F4F356-342E-4E55-A94E-FE8448E4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58</a:t>
            </a:fld>
            <a:endParaRPr lang="fr-FR"/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5A87A4C5-BC0F-4462-9E66-30BAA4263D3D}"/>
              </a:ext>
            </a:extLst>
          </p:cNvPr>
          <p:cNvSpPr txBox="1">
            <a:spLocks/>
          </p:cNvSpPr>
          <p:nvPr/>
        </p:nvSpPr>
        <p:spPr>
          <a:xfrm>
            <a:off x="863085" y="1572275"/>
            <a:ext cx="11004612" cy="89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bordures se composent de trois propriété : </a:t>
            </a:r>
            <a:r>
              <a:rPr lang="fr-FR" alt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border-</a:t>
            </a:r>
            <a:r>
              <a:rPr lang="fr-FR" alt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width</a:t>
            </a:r>
            <a:r>
              <a:rPr lang="fr-FR" alt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alt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border-style</a:t>
            </a:r>
            <a:r>
              <a:rPr lang="fr-FR" alt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</a:t>
            </a:r>
            <a:r>
              <a:rPr lang="fr-FR" altLang="fr-FR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border-</a:t>
            </a:r>
            <a:r>
              <a:rPr lang="fr-FR" altLang="fr-FR" sz="24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color</a:t>
            </a:r>
            <a:endParaRPr lang="fr-FR" alt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B3B9F37-6ED2-473D-A534-8B444BB72816}"/>
              </a:ext>
            </a:extLst>
          </p:cNvPr>
          <p:cNvGrpSpPr/>
          <p:nvPr/>
        </p:nvGrpSpPr>
        <p:grpSpPr>
          <a:xfrm>
            <a:off x="1173111" y="5198892"/>
            <a:ext cx="10155804" cy="1108613"/>
            <a:chOff x="905553" y="2005398"/>
            <a:chExt cx="10155804" cy="1062269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4A6DFF8-E12A-417D-AD9D-8AD79638585F}"/>
                </a:ext>
              </a:extLst>
            </p:cNvPr>
            <p:cNvSpPr/>
            <p:nvPr/>
          </p:nvSpPr>
          <p:spPr>
            <a:xfrm>
              <a:off x="905553" y="2449587"/>
              <a:ext cx="10155804" cy="618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Ubuntu Mono" panose="020B0509030602030204" pitchFamily="49" charset="0"/>
              </a:endParaRPr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AA7B3A4A-3B4B-4EF6-956A-546E30E48E93}"/>
                </a:ext>
              </a:extLst>
            </p:cNvPr>
            <p:cNvGrpSpPr/>
            <p:nvPr/>
          </p:nvGrpSpPr>
          <p:grpSpPr>
            <a:xfrm>
              <a:off x="905553" y="2005398"/>
              <a:ext cx="10155804" cy="445531"/>
              <a:chOff x="855468" y="1825916"/>
              <a:chExt cx="10155804" cy="445531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B4EA5E5-2565-4419-ACC5-19C4D81B94F3}"/>
                  </a:ext>
                </a:extLst>
              </p:cNvPr>
              <p:cNvSpPr/>
              <p:nvPr/>
            </p:nvSpPr>
            <p:spPr>
              <a:xfrm>
                <a:off x="855468" y="1825916"/>
                <a:ext cx="10155804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Ubuntu Mono" panose="020B0509030602030204" pitchFamily="49" charset="0"/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A66D655-14BB-4F39-8448-9308E03E695C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CBB0CBE3-7FB4-42F0-9585-DFEE8F350DC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D959C9A6-56C5-45A2-988A-90222878AA3F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1B823BAF-A6B0-45AB-AA97-954C97656125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</p:grpSp>
        </p:grpSp>
      </p:grpSp>
      <p:sp>
        <p:nvSpPr>
          <p:cNvPr id="65" name="Espace réservé du contenu 7">
            <a:extLst>
              <a:ext uri="{FF2B5EF4-FFF2-40B4-BE49-F238E27FC236}">
                <a16:creationId xmlns:a16="http://schemas.microsoft.com/office/drawing/2014/main" id="{F698E6B1-E8D3-4D38-9EE4-1923AAB3C734}"/>
              </a:ext>
            </a:extLst>
          </p:cNvPr>
          <p:cNvSpPr txBox="1">
            <a:spLocks/>
          </p:cNvSpPr>
          <p:nvPr/>
        </p:nvSpPr>
        <p:spPr>
          <a:xfrm>
            <a:off x="1282978" y="5790682"/>
            <a:ext cx="9626044" cy="466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border-top, border-right, border-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left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-style, border-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bottom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color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  <a:cs typeface="Segoe UI" panose="020B0502040204020203" pitchFamily="34" charset="0"/>
            </a:endParaRPr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CFE673C7-51DB-4EDE-8CC4-9856F3410FED}"/>
              </a:ext>
            </a:extLst>
          </p:cNvPr>
          <p:cNvSpPr txBox="1">
            <a:spLocks/>
          </p:cNvSpPr>
          <p:nvPr/>
        </p:nvSpPr>
        <p:spPr>
          <a:xfrm>
            <a:off x="863085" y="4595227"/>
            <a:ext cx="11004612" cy="89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alt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propriétés peuvent se décomposer selon la bordure choisie : </a:t>
            </a:r>
            <a:endParaRPr lang="fr-FR" altLang="fr-FR" sz="2400" dirty="0">
              <a:solidFill>
                <a:schemeClr val="bg2">
                  <a:lumMod val="50000"/>
                </a:schemeClr>
              </a:solidFill>
              <a:latin typeface="Ubuntu Mono" panose="020B0509030602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720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>
            <a:extLst>
              <a:ext uri="{FF2B5EF4-FFF2-40B4-BE49-F238E27FC236}">
                <a16:creationId xmlns:a16="http://schemas.microsoft.com/office/drawing/2014/main" id="{2E975459-350F-48A1-BEAF-F09D86B5C9EF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8D17C47-3966-482E-90C0-00745BC77F14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CD0F025-8F90-4068-8466-B4A96DE7FFD0}"/>
              </a:ext>
            </a:extLst>
          </p:cNvPr>
          <p:cNvGrpSpPr/>
          <p:nvPr/>
        </p:nvGrpSpPr>
        <p:grpSpPr>
          <a:xfrm>
            <a:off x="2549025" y="3407192"/>
            <a:ext cx="7093949" cy="1118739"/>
            <a:chOff x="905553" y="2005398"/>
            <a:chExt cx="7093949" cy="1071971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BDD228-A2EA-4248-85AE-639D8489BE99}"/>
                </a:ext>
              </a:extLst>
            </p:cNvPr>
            <p:cNvSpPr/>
            <p:nvPr/>
          </p:nvSpPr>
          <p:spPr>
            <a:xfrm>
              <a:off x="905553" y="2449588"/>
              <a:ext cx="7093949" cy="6277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Ubuntu Mono" panose="020B0509030602030204" pitchFamily="49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7D1764A-6DEB-425B-9C88-0F46C6A81F4C}"/>
                </a:ext>
              </a:extLst>
            </p:cNvPr>
            <p:cNvGrpSpPr/>
            <p:nvPr/>
          </p:nvGrpSpPr>
          <p:grpSpPr>
            <a:xfrm>
              <a:off x="905553" y="2005398"/>
              <a:ext cx="7093949" cy="445531"/>
              <a:chOff x="855468" y="1825916"/>
              <a:chExt cx="7093949" cy="4455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CDF6B8-B4B5-426F-AAFA-487A750FBED7}"/>
                  </a:ext>
                </a:extLst>
              </p:cNvPr>
              <p:cNvSpPr/>
              <p:nvPr/>
            </p:nvSpPr>
            <p:spPr>
              <a:xfrm>
                <a:off x="855468" y="1825916"/>
                <a:ext cx="7093949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Ubuntu Mono" panose="020B0509030602030204" pitchFamily="49" charset="0"/>
                </a:endParaRPr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9FA9E25F-CD69-4D01-9601-AE0EED5D121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FEDECF8D-00C6-4FEE-BB09-D568742E3A0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81E95FA3-4045-4A47-A3EF-EE9D6AA64C20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E6B42EF8-EE67-447F-ACD7-E78EE8B783C4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Ubuntu Mono" panose="020B0509030602030204" pitchFamily="49" charset="0"/>
                  </a:endParaRPr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FB2868D-AC62-402C-9531-C888C6BFB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49"/>
            <a:ext cx="10515600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bordures arrondies</a:t>
            </a: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EACD84FD-2334-4C35-B32C-6FB3DE13213F}"/>
              </a:ext>
            </a:extLst>
          </p:cNvPr>
          <p:cNvSpPr txBox="1">
            <a:spLocks/>
          </p:cNvSpPr>
          <p:nvPr/>
        </p:nvSpPr>
        <p:spPr>
          <a:xfrm>
            <a:off x="2742601" y="3978775"/>
            <a:ext cx="4709471" cy="54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border-radius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:</a:t>
            </a:r>
            <a:r>
              <a:rPr lang="en-US" sz="24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 </a:t>
            </a:r>
            <a:r>
              <a:rPr lang="fr-FR" altLang="fr-FR" sz="2400" dirty="0">
                <a:solidFill>
                  <a:srgbClr val="D07AF6"/>
                </a:solidFill>
                <a:latin typeface="Ubuntu Mono" panose="020B0509030602030204" pitchFamily="49" charset="0"/>
              </a:rPr>
              <a:t>&lt;size&gt;</a:t>
            </a:r>
            <a:r>
              <a:rPr lang="fr-FR" altLang="fr-FR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4F4F356-342E-4E55-A94E-FE8448E4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63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8F4EB-CE2A-4A2B-8B74-D6E4691AEBA6}"/>
              </a:ext>
            </a:extLst>
          </p:cNvPr>
          <p:cNvSpPr/>
          <p:nvPr/>
        </p:nvSpPr>
        <p:spPr>
          <a:xfrm>
            <a:off x="0" y="0"/>
            <a:ext cx="12192000" cy="383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6DEA66-41F7-490F-8E2E-1B8AD9F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Généralités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B656-8709-471C-B8B7-15F899EA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6</a:t>
            </a:fld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7BC1B25-EDA2-45FF-8A63-0E29AEB8BEA9}"/>
              </a:ext>
            </a:extLst>
          </p:cNvPr>
          <p:cNvSpPr/>
          <p:nvPr/>
        </p:nvSpPr>
        <p:spPr>
          <a:xfrm>
            <a:off x="9803859" y="-922994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99DA9D2-ECB9-4664-B4C3-C17FA6B6AD7F}"/>
              </a:ext>
            </a:extLst>
          </p:cNvPr>
          <p:cNvSpPr/>
          <p:nvPr/>
        </p:nvSpPr>
        <p:spPr>
          <a:xfrm>
            <a:off x="10208399" y="1690688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FB04B-897C-41E0-9F31-D18B238F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385"/>
            <a:ext cx="10515600" cy="1325563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 </a:t>
            </a:r>
            <a:r>
              <a:rPr lang="fr-FR" sz="24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World Wide Web 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 créé en 1989 pour les scientifiques et chercheurs par Tim Berners-Lee (</a:t>
            </a:r>
            <a:r>
              <a:rPr lang="fr-FR" sz="2400" dirty="0">
                <a:solidFill>
                  <a:srgbClr val="FFCD2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http://info.cern.ch/</a:t>
            </a:r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1,8 milliards de sites aujourd’hui</a:t>
            </a:r>
          </a:p>
          <a:p>
            <a:endParaRPr lang="fr-F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818C37F-823B-4BFD-A74F-E6D4267A2307}"/>
              </a:ext>
            </a:extLst>
          </p:cNvPr>
          <p:cNvGrpSpPr/>
          <p:nvPr/>
        </p:nvGrpSpPr>
        <p:grpSpPr>
          <a:xfrm>
            <a:off x="838200" y="4466665"/>
            <a:ext cx="11135419" cy="1889685"/>
            <a:chOff x="2154234" y="4466661"/>
            <a:chExt cx="11135419" cy="1889685"/>
          </a:xfrm>
        </p:grpSpPr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FECCA621-C60A-4DFB-8C91-DD1FF9921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17588" y="4466661"/>
              <a:ext cx="1509047" cy="1889683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3759505D-ED1C-4612-AF08-5E850CD90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4234" y="4466663"/>
              <a:ext cx="1572076" cy="1889683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F0E8900C-6E78-4E1E-B990-48B757DE4A40}"/>
                </a:ext>
              </a:extLst>
            </p:cNvPr>
            <p:cNvCxnSpPr/>
            <p:nvPr/>
          </p:nvCxnSpPr>
          <p:spPr>
            <a:xfrm>
              <a:off x="4238714" y="4982198"/>
              <a:ext cx="306794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15FE546-20C8-4648-8CC9-233698931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8715" y="5899214"/>
              <a:ext cx="306793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lèche : demi-tour 23">
              <a:extLst>
                <a:ext uri="{FF2B5EF4-FFF2-40B4-BE49-F238E27FC236}">
                  <a16:creationId xmlns:a16="http://schemas.microsoft.com/office/drawing/2014/main" id="{016B62F7-BFF2-4E1D-AB50-7A689EA0AA7F}"/>
                </a:ext>
              </a:extLst>
            </p:cNvPr>
            <p:cNvSpPr/>
            <p:nvPr/>
          </p:nvSpPr>
          <p:spPr>
            <a:xfrm rot="5400000">
              <a:off x="9630013" y="5121860"/>
              <a:ext cx="1110944" cy="763253"/>
            </a:xfrm>
            <a:prstGeom prst="uturnArrow">
              <a:avLst>
                <a:gd name="adj1" fmla="val 9236"/>
                <a:gd name="adj2" fmla="val 16043"/>
                <a:gd name="adj3" fmla="val 25602"/>
                <a:gd name="adj4" fmla="val 43750"/>
                <a:gd name="adj5" fmla="val 1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0C3469B-1688-49F1-BD9F-88D2BC7F2037}"/>
                </a:ext>
              </a:extLst>
            </p:cNvPr>
            <p:cNvSpPr txBox="1"/>
            <p:nvPr/>
          </p:nvSpPr>
          <p:spPr>
            <a:xfrm>
              <a:off x="4594442" y="4584927"/>
              <a:ext cx="2580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Lato" panose="020F0502020204030203" pitchFamily="34" charset="0"/>
                </a:rPr>
                <a:t>1. Envoi d’une requête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F2C1629-F164-418E-8173-C9A668F7A663}"/>
                </a:ext>
              </a:extLst>
            </p:cNvPr>
            <p:cNvSpPr txBox="1"/>
            <p:nvPr/>
          </p:nvSpPr>
          <p:spPr>
            <a:xfrm>
              <a:off x="10708823" y="5119116"/>
              <a:ext cx="25808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Lato" panose="020F0502020204030203" pitchFamily="34" charset="0"/>
                </a:rPr>
                <a:t>2. Traitement et préparation des pages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B35D5DA-8C4B-46BB-853F-661CAD855708}"/>
                </a:ext>
              </a:extLst>
            </p:cNvPr>
            <p:cNvSpPr txBox="1"/>
            <p:nvPr/>
          </p:nvSpPr>
          <p:spPr>
            <a:xfrm>
              <a:off x="4415843" y="5990388"/>
              <a:ext cx="27122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Lato" panose="020F0502020204030203" pitchFamily="34" charset="0"/>
                </a:rPr>
                <a:t>3. Réponse / envoi des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33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>
            <a:extLst>
              <a:ext uri="{FF2B5EF4-FFF2-40B4-BE49-F238E27FC236}">
                <a16:creationId xmlns:a16="http://schemas.microsoft.com/office/drawing/2014/main" id="{CC1B49DF-3D17-4466-947F-57C610E585F6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EF9AF9D-00BF-4290-A6F9-B9058666784C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BAC4540-D9B2-42E6-A69A-F695D1D90BDC}"/>
              </a:ext>
            </a:extLst>
          </p:cNvPr>
          <p:cNvGrpSpPr/>
          <p:nvPr/>
        </p:nvGrpSpPr>
        <p:grpSpPr>
          <a:xfrm>
            <a:off x="741411" y="1879349"/>
            <a:ext cx="10709177" cy="1694362"/>
            <a:chOff x="905552" y="2005398"/>
            <a:chExt cx="10709177" cy="162353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976BB6-B4FD-4955-9DA9-D7348B22F5A6}"/>
                </a:ext>
              </a:extLst>
            </p:cNvPr>
            <p:cNvSpPr/>
            <p:nvPr/>
          </p:nvSpPr>
          <p:spPr>
            <a:xfrm>
              <a:off x="905552" y="2444086"/>
              <a:ext cx="10709177" cy="118484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D0A2BFB-08BD-477E-A156-7E61FCF0393F}"/>
                </a:ext>
              </a:extLst>
            </p:cNvPr>
            <p:cNvGrpSpPr/>
            <p:nvPr/>
          </p:nvGrpSpPr>
          <p:grpSpPr>
            <a:xfrm>
              <a:off x="905553" y="2005398"/>
              <a:ext cx="10709176" cy="445531"/>
              <a:chOff x="855468" y="1825916"/>
              <a:chExt cx="10709176" cy="44553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7A2FA3-4F4E-4AA7-958F-4492FBFFBE5D}"/>
                  </a:ext>
                </a:extLst>
              </p:cNvPr>
              <p:cNvSpPr/>
              <p:nvPr/>
            </p:nvSpPr>
            <p:spPr>
              <a:xfrm>
                <a:off x="855468" y="1825916"/>
                <a:ext cx="10709176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56B5DC54-73CA-4565-9A3F-35DCFFA79758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0" name="Ellipse 9">
                  <a:extLst>
                    <a:ext uri="{FF2B5EF4-FFF2-40B4-BE49-F238E27FC236}">
                      <a16:creationId xmlns:a16="http://schemas.microsoft.com/office/drawing/2014/main" id="{7F13869A-BF6E-4DB3-91B3-D1B37C4A35F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" name="Ellipse 10">
                  <a:extLst>
                    <a:ext uri="{FF2B5EF4-FFF2-40B4-BE49-F238E27FC236}">
                      <a16:creationId xmlns:a16="http://schemas.microsoft.com/office/drawing/2014/main" id="{8DBCD6C7-4A40-420B-A01B-264B7E9B518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Ellipse 11">
                  <a:extLst>
                    <a:ext uri="{FF2B5EF4-FFF2-40B4-BE49-F238E27FC236}">
                      <a16:creationId xmlns:a16="http://schemas.microsoft.com/office/drawing/2014/main" id="{06E32A79-970A-4604-8BE2-59295EEE75B8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9D38860-02EA-4799-9173-B7BDAF5D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ombres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19DAB-58DE-4611-8D2E-F831C764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6431"/>
            <a:ext cx="10515600" cy="16227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div 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dirty="0">
              <a:solidFill>
                <a:srgbClr val="0070C0"/>
              </a:solidFill>
              <a:latin typeface="Ubuntu Mono" panose="020B0509030602030204" pitchFamily="49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	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box-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shadow</a:t>
            </a:r>
            <a:r>
              <a:rPr lang="fr-FR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:</a:t>
            </a:r>
            <a:r>
              <a:rPr lang="fr-FR" sz="18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&lt;inset&gt; &lt;x-offset&gt; &lt;y-offset&gt; &lt;blur-radius&gt; &lt;spread-radius&gt; &lt;color&gt;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}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14AC33-BCA7-4506-857C-8FA11130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60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837344-96D5-4262-A696-7483341C70EE}"/>
              </a:ext>
            </a:extLst>
          </p:cNvPr>
          <p:cNvSpPr txBox="1"/>
          <p:nvPr/>
        </p:nvSpPr>
        <p:spPr>
          <a:xfrm>
            <a:off x="3831671" y="5674789"/>
            <a:ext cx="6488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box-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shadow</a:t>
            </a:r>
            <a:r>
              <a:rPr lang="fr-FR" dirty="0">
                <a:latin typeface="Ubuntu Mono" panose="020B0509030602030204" pitchFamily="49" charset="0"/>
              </a:rPr>
              <a:t>: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7px 15px 3px 5px #6E6E6E</a:t>
            </a:r>
            <a:r>
              <a:rPr lang="fr-FR" dirty="0">
                <a:latin typeface="Ubuntu Mono" panose="020B0509030602030204" pitchFamily="49" charset="0"/>
              </a:rPr>
              <a:t>;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B68327F-AA87-421E-88FE-44CE0FA72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8" t="14843" r="34093" b="59330"/>
          <a:stretch/>
        </p:blipFill>
        <p:spPr>
          <a:xfrm>
            <a:off x="4247716" y="3903584"/>
            <a:ext cx="3696566" cy="17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7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FC3E939B-E898-4EFC-9758-E054822C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Changer de type de balise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569E71F-83CB-44E3-AB9A-81369987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61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57CBD6F-09CD-410B-AD2A-266644895EBA}"/>
              </a:ext>
            </a:extLst>
          </p:cNvPr>
          <p:cNvGrpSpPr/>
          <p:nvPr/>
        </p:nvGrpSpPr>
        <p:grpSpPr>
          <a:xfrm>
            <a:off x="1968267" y="2581819"/>
            <a:ext cx="8255466" cy="1694362"/>
            <a:chOff x="905553" y="2005398"/>
            <a:chExt cx="8255466" cy="1623530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F541DB-84EA-46FB-9FDC-BC6377E03F80}"/>
                </a:ext>
              </a:extLst>
            </p:cNvPr>
            <p:cNvSpPr/>
            <p:nvPr/>
          </p:nvSpPr>
          <p:spPr>
            <a:xfrm>
              <a:off x="905553" y="2444086"/>
              <a:ext cx="8255466" cy="118484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BDFE328-D54A-4060-8AC2-2CF1C91529F4}"/>
                </a:ext>
              </a:extLst>
            </p:cNvPr>
            <p:cNvGrpSpPr/>
            <p:nvPr/>
          </p:nvGrpSpPr>
          <p:grpSpPr>
            <a:xfrm>
              <a:off x="905553" y="2005398"/>
              <a:ext cx="8255466" cy="445531"/>
              <a:chOff x="855468" y="1825916"/>
              <a:chExt cx="8255466" cy="44553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4A7343-B889-4938-80E3-DDF8F47F9969}"/>
                  </a:ext>
                </a:extLst>
              </p:cNvPr>
              <p:cNvSpPr/>
              <p:nvPr/>
            </p:nvSpPr>
            <p:spPr>
              <a:xfrm>
                <a:off x="855468" y="1825916"/>
                <a:ext cx="8255466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D3030D56-A980-4FCF-BFF6-9E44DFEC4827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5D1E39CB-D3DF-4B98-8217-FB63D9DA2B78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ABF0D3DD-5BF7-4BD0-855D-4516BE93F6FA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CB5CAFF0-C632-4C47-BC88-8D14D6F2D7E5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2AFC70B8-4D21-4053-AFE4-0F787CD7D3A1}"/>
              </a:ext>
            </a:extLst>
          </p:cNvPr>
          <p:cNvSpPr txBox="1">
            <a:spLocks/>
          </p:cNvSpPr>
          <p:nvPr/>
        </p:nvSpPr>
        <p:spPr>
          <a:xfrm>
            <a:off x="2161843" y="3078803"/>
            <a:ext cx="7930113" cy="1124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div 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1800" dirty="0">
              <a:solidFill>
                <a:srgbClr val="0070C0"/>
              </a:solidFill>
              <a:latin typeface="Ubuntu Mono" panose="020B0509030602030204" pitchFamily="49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	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display</a:t>
            </a:r>
            <a:r>
              <a:rPr lang="fr-FR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:</a:t>
            </a:r>
            <a:r>
              <a:rPr lang="fr-FR" sz="1800" dirty="0">
                <a:solidFill>
                  <a:srgbClr val="0070C0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 </a:t>
            </a:r>
            <a:r>
              <a:rPr lang="en-US" sz="1800" dirty="0">
                <a:solidFill>
                  <a:srgbClr val="D07AF6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inline | block | inline-block | none | flex</a:t>
            </a: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Ubuntu Mono" panose="020B0509030602030204" pitchFamily="49" charset="0"/>
                <a:cs typeface="Segoe UI" panose="020B0502040204020203" pitchFamily="34" charset="0"/>
              </a:rPr>
              <a:t>}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D9E304C-6C5A-44B7-A9DF-AC2EBEE454BB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9BE1C5A-C48A-40FC-9F17-2D0BEAF87B6B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668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llipse 56">
            <a:extLst>
              <a:ext uri="{FF2B5EF4-FFF2-40B4-BE49-F238E27FC236}">
                <a16:creationId xmlns:a16="http://schemas.microsoft.com/office/drawing/2014/main" id="{302A1226-A92A-4F93-AD76-828CBE8C7C18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C051AFB5-1A6A-4B33-8D8B-37E89B3F8107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9531B8A-1577-4B43-9802-63C4FB54BB51}"/>
              </a:ext>
            </a:extLst>
          </p:cNvPr>
          <p:cNvGrpSpPr/>
          <p:nvPr/>
        </p:nvGrpSpPr>
        <p:grpSpPr>
          <a:xfrm>
            <a:off x="1175504" y="3144299"/>
            <a:ext cx="9840985" cy="922799"/>
            <a:chOff x="905552" y="2005398"/>
            <a:chExt cx="9840985" cy="884222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6D4336-684F-487B-B64F-0B1979A239F3}"/>
                </a:ext>
              </a:extLst>
            </p:cNvPr>
            <p:cNvSpPr/>
            <p:nvPr/>
          </p:nvSpPr>
          <p:spPr>
            <a:xfrm>
              <a:off x="905552" y="2444088"/>
              <a:ext cx="9840985" cy="445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FE88F6D-E11B-46F8-BF47-0CC3D843D7B2}"/>
                </a:ext>
              </a:extLst>
            </p:cNvPr>
            <p:cNvGrpSpPr/>
            <p:nvPr/>
          </p:nvGrpSpPr>
          <p:grpSpPr>
            <a:xfrm>
              <a:off x="905552" y="2005398"/>
              <a:ext cx="9840985" cy="445531"/>
              <a:chOff x="855467" y="1825916"/>
              <a:chExt cx="9840985" cy="44553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CFAF82-07D5-49FF-AAF5-4D871BF7B8C0}"/>
                  </a:ext>
                </a:extLst>
              </p:cNvPr>
              <p:cNvSpPr/>
              <p:nvPr/>
            </p:nvSpPr>
            <p:spPr>
              <a:xfrm>
                <a:off x="855467" y="1825916"/>
                <a:ext cx="984098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53" name="Groupe 52">
                <a:extLst>
                  <a:ext uri="{FF2B5EF4-FFF2-40B4-BE49-F238E27FC236}">
                    <a16:creationId xmlns:a16="http://schemas.microsoft.com/office/drawing/2014/main" id="{62F2870E-8B20-4976-BC3F-58A0D6186D69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0715C526-8E42-464F-99EB-E4527781086E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78D035FD-6D55-476C-AB95-F52264F183A9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4F10C5B8-5048-497C-ABC4-E2BC74E97B6E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39F539D-257D-4894-A153-47C38DE0F499}"/>
              </a:ext>
            </a:extLst>
          </p:cNvPr>
          <p:cNvGrpSpPr/>
          <p:nvPr/>
        </p:nvGrpSpPr>
        <p:grpSpPr>
          <a:xfrm>
            <a:off x="1175504" y="1685168"/>
            <a:ext cx="9840985" cy="1316196"/>
            <a:chOff x="905552" y="2005398"/>
            <a:chExt cx="9840985" cy="1261173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D0BA48-2E1A-4E3E-A9E2-328C3B65B2BF}"/>
                </a:ext>
              </a:extLst>
            </p:cNvPr>
            <p:cNvSpPr/>
            <p:nvPr/>
          </p:nvSpPr>
          <p:spPr>
            <a:xfrm>
              <a:off x="905552" y="2444087"/>
              <a:ext cx="9840985" cy="8224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3026B16A-13A0-410C-9F8E-5DAA324FD829}"/>
                </a:ext>
              </a:extLst>
            </p:cNvPr>
            <p:cNvGrpSpPr/>
            <p:nvPr/>
          </p:nvGrpSpPr>
          <p:grpSpPr>
            <a:xfrm>
              <a:off x="905552" y="2005398"/>
              <a:ext cx="9840985" cy="445531"/>
              <a:chOff x="855467" y="1825916"/>
              <a:chExt cx="9840985" cy="4455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A8E6D1-BEBD-49EB-BFF8-AFA422F51A66}"/>
                  </a:ext>
                </a:extLst>
              </p:cNvPr>
              <p:cNvSpPr/>
              <p:nvPr/>
            </p:nvSpPr>
            <p:spPr>
              <a:xfrm>
                <a:off x="855467" y="1825916"/>
                <a:ext cx="984098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BED06348-8BC8-4B02-BF3A-4A75631D65D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29B86146-FAEA-4C5B-BC8C-FBD5DC1218A0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927E339-061C-4DD8-96D1-96127ED90117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E1C8F54-0EB9-4A29-8DC1-E966EA66947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F6441D6-5EA1-4DCA-8F8D-6C9CB60F5997}"/>
              </a:ext>
            </a:extLst>
          </p:cNvPr>
          <p:cNvGrpSpPr/>
          <p:nvPr/>
        </p:nvGrpSpPr>
        <p:grpSpPr>
          <a:xfrm>
            <a:off x="1175506" y="5272732"/>
            <a:ext cx="9840985" cy="922799"/>
            <a:chOff x="905552" y="2005398"/>
            <a:chExt cx="9840985" cy="884222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21C6E5-7E9A-4BFB-8683-2BEC74076C87}"/>
                </a:ext>
              </a:extLst>
            </p:cNvPr>
            <p:cNvSpPr/>
            <p:nvPr/>
          </p:nvSpPr>
          <p:spPr>
            <a:xfrm>
              <a:off x="905552" y="2444088"/>
              <a:ext cx="9840985" cy="445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F9470FBB-468C-48E7-AFDF-CEB4CFF5165C}"/>
                </a:ext>
              </a:extLst>
            </p:cNvPr>
            <p:cNvGrpSpPr/>
            <p:nvPr/>
          </p:nvGrpSpPr>
          <p:grpSpPr>
            <a:xfrm>
              <a:off x="905552" y="2005398"/>
              <a:ext cx="9840985" cy="445531"/>
              <a:chOff x="855467" y="1825916"/>
              <a:chExt cx="9840985" cy="44553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C72233-301F-41A1-9B58-9C6DC566968C}"/>
                  </a:ext>
                </a:extLst>
              </p:cNvPr>
              <p:cNvSpPr/>
              <p:nvPr/>
            </p:nvSpPr>
            <p:spPr>
              <a:xfrm>
                <a:off x="855467" y="1825916"/>
                <a:ext cx="984098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56984D22-B259-4E2A-B9A2-686D16A776FD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C276C478-0E64-43C0-88AA-113702565853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0C3F86FB-F6F7-4A00-B8AE-5ED946165A26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8C2F4D01-7FF5-4AD9-B98C-8F77EB1991DB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AFBC976-4551-4D31-92C8-07B83E91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positions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BADF7-59A0-4DCA-B924-265866F3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9081" y="2162707"/>
            <a:ext cx="8209759" cy="783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>
                <a:solidFill>
                  <a:srgbClr val="0070C0"/>
                </a:solidFill>
                <a:latin typeface="Ubuntu Mono" panose="020B0509030602030204" pitchFamily="49" charset="0"/>
              </a:rPr>
              <a:t>float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left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right | none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inline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-start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inline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-end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2000" dirty="0" err="1">
                <a:solidFill>
                  <a:srgbClr val="0070C0"/>
                </a:solidFill>
                <a:latin typeface="Ubuntu Mono" panose="020B0509030602030204" pitchFamily="49" charset="0"/>
              </a:rPr>
              <a:t>clear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none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left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right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both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inline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-start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inline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-end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endParaRPr lang="fr-FR" sz="2000" dirty="0">
              <a:latin typeface="Ubuntu Mono" panose="020B0509030602030204" pitchFamily="49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5FCD0C-6B6C-4BDB-BAC4-F15D5292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847706C-75FC-4E41-A5F2-AE6664CE7AED}"/>
              </a:ext>
            </a:extLst>
          </p:cNvPr>
          <p:cNvSpPr txBox="1">
            <a:spLocks/>
          </p:cNvSpPr>
          <p:nvPr/>
        </p:nvSpPr>
        <p:spPr>
          <a:xfrm>
            <a:off x="1369081" y="3625371"/>
            <a:ext cx="8867863" cy="44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position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static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relative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absolute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fixed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sticky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00052A7-2F94-4C2B-9E38-8F28DB8F42BB}"/>
              </a:ext>
            </a:extLst>
          </p:cNvPr>
          <p:cNvSpPr txBox="1">
            <a:spLocks/>
          </p:cNvSpPr>
          <p:nvPr/>
        </p:nvSpPr>
        <p:spPr>
          <a:xfrm>
            <a:off x="1369083" y="5740394"/>
            <a:ext cx="7435094" cy="44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z-index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auto | &lt;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integer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0CA3095-A797-41E4-A220-5CB7D0484ED4}"/>
              </a:ext>
            </a:extLst>
          </p:cNvPr>
          <p:cNvGrpSpPr/>
          <p:nvPr/>
        </p:nvGrpSpPr>
        <p:grpSpPr>
          <a:xfrm>
            <a:off x="1175505" y="4208413"/>
            <a:ext cx="9840985" cy="922799"/>
            <a:chOff x="905552" y="2005398"/>
            <a:chExt cx="9840985" cy="884222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399656E-D1BD-4558-89CE-D8BBAADDE7EF}"/>
                </a:ext>
              </a:extLst>
            </p:cNvPr>
            <p:cNvSpPr/>
            <p:nvPr/>
          </p:nvSpPr>
          <p:spPr>
            <a:xfrm>
              <a:off x="905552" y="2444088"/>
              <a:ext cx="9840985" cy="4455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81777060-08BD-4A9B-AB91-15DE79F9AA4B}"/>
                </a:ext>
              </a:extLst>
            </p:cNvPr>
            <p:cNvGrpSpPr/>
            <p:nvPr/>
          </p:nvGrpSpPr>
          <p:grpSpPr>
            <a:xfrm>
              <a:off x="905552" y="2005398"/>
              <a:ext cx="9840985" cy="445531"/>
              <a:chOff x="855467" y="1825916"/>
              <a:chExt cx="9840985" cy="4455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5EE0A4-E216-4C7D-B01F-B9192C964839}"/>
                  </a:ext>
                </a:extLst>
              </p:cNvPr>
              <p:cNvSpPr/>
              <p:nvPr/>
            </p:nvSpPr>
            <p:spPr>
              <a:xfrm>
                <a:off x="855467" y="1825916"/>
                <a:ext cx="984098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8D3C42BA-C7CA-436C-9ADD-3BCB55D352B0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E4AE4AA-49A1-4BAC-BA49-9D7F267BA831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7077CD1F-B100-42F3-A434-E15959E7D0B1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76F6B9D0-F8A7-4684-A919-37B5D3CA8383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B530E97-4F5E-4F5A-9F6D-966C57997823}"/>
              </a:ext>
            </a:extLst>
          </p:cNvPr>
          <p:cNvSpPr txBox="1">
            <a:spLocks/>
          </p:cNvSpPr>
          <p:nvPr/>
        </p:nvSpPr>
        <p:spPr>
          <a:xfrm>
            <a:off x="1369082" y="4703622"/>
            <a:ext cx="11013489" cy="40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vertical-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align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baseline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sub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super | middle | top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bottom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|&lt;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length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&gt;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09491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F23EC-8453-47E8-B53F-E914E18C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animations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DC9A2A-6666-48BB-9D6C-E9968638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915"/>
            <a:ext cx="10515600" cy="1603375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Lato" panose="020F0502020204030203" pitchFamily="34" charset="0"/>
              </a:rPr>
              <a:t>Une seule animation par élément</a:t>
            </a:r>
          </a:p>
          <a:p>
            <a:r>
              <a:rPr lang="fr-FR" sz="2400" dirty="0">
                <a:latin typeface="Lato" panose="020F0502020204030203" pitchFamily="34" charset="0"/>
              </a:rPr>
              <a:t>Ne pas surcharger une page en animation</a:t>
            </a:r>
          </a:p>
          <a:p>
            <a:r>
              <a:rPr lang="fr-FR" sz="2400" dirty="0">
                <a:latin typeface="Lato" panose="020F0502020204030203" pitchFamily="34" charset="0"/>
              </a:rPr>
              <a:t>Certaines propriétés ne peuvent pas être animées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D7A56A-E5AC-4513-BA91-BEB15EA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63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74C4C48-28A0-4D6A-BA58-89A29D56C2F3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E94F9FE-9C87-4062-8375-3A6AB92C62A6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6B27359-696C-4D2F-9D7C-88F097C6B852}"/>
              </a:ext>
            </a:extLst>
          </p:cNvPr>
          <p:cNvGrpSpPr/>
          <p:nvPr/>
        </p:nvGrpSpPr>
        <p:grpSpPr>
          <a:xfrm>
            <a:off x="1177904" y="3967735"/>
            <a:ext cx="9840985" cy="1460420"/>
            <a:chOff x="905552" y="2005398"/>
            <a:chExt cx="9840985" cy="139936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392E2-48AA-4949-ABC4-B7CEE34038A3}"/>
                </a:ext>
              </a:extLst>
            </p:cNvPr>
            <p:cNvSpPr/>
            <p:nvPr/>
          </p:nvSpPr>
          <p:spPr>
            <a:xfrm>
              <a:off x="905552" y="2444087"/>
              <a:ext cx="9840985" cy="96067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1ECB165-AB1D-4E4F-B35B-EC4A90E3BFEA}"/>
                </a:ext>
              </a:extLst>
            </p:cNvPr>
            <p:cNvGrpSpPr/>
            <p:nvPr/>
          </p:nvGrpSpPr>
          <p:grpSpPr>
            <a:xfrm>
              <a:off x="905552" y="2005398"/>
              <a:ext cx="9840985" cy="445531"/>
              <a:chOff x="855467" y="1825916"/>
              <a:chExt cx="9840985" cy="44553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991840-AB83-4C6A-A974-384C48AEC9F1}"/>
                  </a:ext>
                </a:extLst>
              </p:cNvPr>
              <p:cNvSpPr/>
              <p:nvPr/>
            </p:nvSpPr>
            <p:spPr>
              <a:xfrm>
                <a:off x="855467" y="1825916"/>
                <a:ext cx="984098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8FB6FF31-802B-4797-9C8C-CD91E7D3F63C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75E19ADB-7B55-491D-8DDB-ACF68CA7573C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55EDA4C4-33D2-46AD-B421-D4BA36B6C9A4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02CF5EE9-56EC-4C80-A808-2133B9C3D857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5" name="Espace réservé du contenu 10">
            <a:extLst>
              <a:ext uri="{FF2B5EF4-FFF2-40B4-BE49-F238E27FC236}">
                <a16:creationId xmlns:a16="http://schemas.microsoft.com/office/drawing/2014/main" id="{9EB7ABC3-C94C-486F-9485-EA70063CE519}"/>
              </a:ext>
            </a:extLst>
          </p:cNvPr>
          <p:cNvSpPr txBox="1">
            <a:spLocks/>
          </p:cNvSpPr>
          <p:nvPr/>
        </p:nvSpPr>
        <p:spPr>
          <a:xfrm>
            <a:off x="1294569" y="4500793"/>
            <a:ext cx="8763831" cy="893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transition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[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property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] [duration] [timing-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function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] [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delay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]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transition-timing-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function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sz="2000" dirty="0">
                <a:latin typeface="Ubuntu Mono" panose="020B0509030602030204" pitchFamily="49" charset="0"/>
              </a:rPr>
              <a:t>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linear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 | </a:t>
            </a:r>
            <a:r>
              <a:rPr lang="fr-FR" sz="2000" dirty="0" err="1">
                <a:solidFill>
                  <a:srgbClr val="D07AF6"/>
                </a:solidFill>
                <a:latin typeface="Ubuntu Mono" panose="020B0509030602030204" pitchFamily="49" charset="0"/>
              </a:rPr>
              <a:t>cubic-bezier</a:t>
            </a:r>
            <a:r>
              <a:rPr lang="fr-FR" sz="2000" dirty="0">
                <a:solidFill>
                  <a:srgbClr val="D07AF6"/>
                </a:solidFill>
                <a:latin typeface="Ubuntu Mono" panose="020B0509030602030204" pitchFamily="49" charset="0"/>
              </a:rPr>
              <a:t>() | …</a:t>
            </a:r>
            <a:r>
              <a:rPr lang="fr-FR" sz="20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37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43193FE6-6EC7-43B8-8A35-1B356949695C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D06DD3-1DFC-45E1-93C0-7AE2A2FF7B89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308127-19DD-4AD7-8324-FFCE1722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Flexbox</a:t>
            </a:r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modèle des boîtes flexibles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BEEB97F-669B-45BB-8CCC-423CAA542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1945"/>
            <a:ext cx="4849865" cy="401067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Lato" panose="020F0502020204030203" pitchFamily="34" charset="0"/>
              </a:rPr>
              <a:t>Code HTML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97D4467-FE9B-4528-A05C-DC837625F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2346" y="2121945"/>
            <a:ext cx="4849865" cy="401068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Lato" panose="020F0502020204030203" pitchFamily="34" charset="0"/>
              </a:rPr>
              <a:t>CSS du conteneur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FFDA14-4872-4155-A90B-9E5FF998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64</a:t>
            </a:fld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79F946-26D2-4798-A07A-AD3ED20BB1A8}"/>
              </a:ext>
            </a:extLst>
          </p:cNvPr>
          <p:cNvGrpSpPr/>
          <p:nvPr/>
        </p:nvGrpSpPr>
        <p:grpSpPr>
          <a:xfrm>
            <a:off x="6502346" y="2807589"/>
            <a:ext cx="4849865" cy="3137788"/>
            <a:chOff x="905553" y="2005398"/>
            <a:chExt cx="4849865" cy="300661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604822-45DE-4D41-9033-67F54BB56A28}"/>
                </a:ext>
              </a:extLst>
            </p:cNvPr>
            <p:cNvSpPr/>
            <p:nvPr/>
          </p:nvSpPr>
          <p:spPr>
            <a:xfrm>
              <a:off x="905553" y="2449587"/>
              <a:ext cx="4849865" cy="25624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52C3AAF5-D3E4-4D58-BFC2-5992217F98CE}"/>
                </a:ext>
              </a:extLst>
            </p:cNvPr>
            <p:cNvGrpSpPr/>
            <p:nvPr/>
          </p:nvGrpSpPr>
          <p:grpSpPr>
            <a:xfrm>
              <a:off x="905553" y="2005398"/>
              <a:ext cx="4849865" cy="445531"/>
              <a:chOff x="855468" y="1825916"/>
              <a:chExt cx="4849865" cy="4455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C4EC91-8D79-4EC3-BE46-8AD5B9EB416F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8498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24FD9A97-5E32-460C-86F4-F7517293B78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30E2B99C-DCCC-48F6-8D24-CFEC523E427B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C4AB2CEE-77BE-4CB6-A33B-1957115721BE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594C8B52-DC82-4749-9B00-7903E4BA2FDE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4" name="Zone de texte 2">
            <a:extLst>
              <a:ext uri="{FF2B5EF4-FFF2-40B4-BE49-F238E27FC236}">
                <a16:creationId xmlns:a16="http://schemas.microsoft.com/office/drawing/2014/main" id="{9A1FBDBA-318E-4FF3-BD05-3FDB393C0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5922" y="3351090"/>
            <a:ext cx="4502513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#conteneur 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display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00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flex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0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fr-FR" sz="900" dirty="0"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A8B31C7-BCA7-46A1-9FAA-CD750851798A}"/>
              </a:ext>
            </a:extLst>
          </p:cNvPr>
          <p:cNvGrpSpPr/>
          <p:nvPr/>
        </p:nvGrpSpPr>
        <p:grpSpPr>
          <a:xfrm>
            <a:off x="839789" y="2807590"/>
            <a:ext cx="4849865" cy="3137788"/>
            <a:chOff x="905553" y="2005398"/>
            <a:chExt cx="4849865" cy="3006615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7A3853-11FD-4EE1-BF9B-34D06E403E8C}"/>
                </a:ext>
              </a:extLst>
            </p:cNvPr>
            <p:cNvSpPr/>
            <p:nvPr/>
          </p:nvSpPr>
          <p:spPr>
            <a:xfrm>
              <a:off x="905553" y="2449587"/>
              <a:ext cx="4849865" cy="256242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D16453E-9070-43EF-B217-27C291FAE0EE}"/>
                </a:ext>
              </a:extLst>
            </p:cNvPr>
            <p:cNvGrpSpPr/>
            <p:nvPr/>
          </p:nvGrpSpPr>
          <p:grpSpPr>
            <a:xfrm>
              <a:off x="905553" y="2005398"/>
              <a:ext cx="4849865" cy="445531"/>
              <a:chOff x="855468" y="1825916"/>
              <a:chExt cx="4849865" cy="44553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99BD19-DA92-483E-B115-3CACA5217DB4}"/>
                  </a:ext>
                </a:extLst>
              </p:cNvPr>
              <p:cNvSpPr/>
              <p:nvPr/>
            </p:nvSpPr>
            <p:spPr>
              <a:xfrm>
                <a:off x="855468" y="1825916"/>
                <a:ext cx="4849865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315E7EEA-A69E-49F1-AD87-BC77328382BE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794B38E6-71E1-4E35-B058-825F60E05734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5EFB5633-AB4A-42F9-9516-FCA97D986AFE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Ellipse 39">
                  <a:extLst>
                    <a:ext uri="{FF2B5EF4-FFF2-40B4-BE49-F238E27FC236}">
                      <a16:creationId xmlns:a16="http://schemas.microsoft.com/office/drawing/2014/main" id="{BAF54C82-3C36-448D-80EB-A1927D1D22BC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4" name="Zone de texte 2">
            <a:extLst>
              <a:ext uri="{FF2B5EF4-FFF2-40B4-BE49-F238E27FC236}">
                <a16:creationId xmlns:a16="http://schemas.microsoft.com/office/drawing/2014/main" id="{1196138B-17BD-4446-B303-BFA52E8D938A}"/>
              </a:ext>
            </a:extLst>
          </p:cNvPr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1033366" y="3271157"/>
            <a:ext cx="4343978" cy="260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&lt;div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2000" dirty="0" err="1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conteneur</a:t>
            </a:r>
            <a:r>
              <a:rPr lang="en-US" sz="2000" dirty="0">
                <a:solidFill>
                  <a:srgbClr val="FFCD2F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&lt;div&gt;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Lorem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&lt;div&gt;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Ipsum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&lt;div&gt;</a:t>
            </a:r>
            <a:r>
              <a:rPr lang="en-US" sz="20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Dolor</a:t>
            </a: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>
                <a:solidFill>
                  <a:srgbClr val="EC3724"/>
                </a:solidFill>
                <a:latin typeface="Ubuntu Mono" panose="020B05090306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&lt;/div&gt;</a:t>
            </a:r>
            <a:endParaRPr lang="fr-FR" sz="2000" dirty="0">
              <a:solidFill>
                <a:srgbClr val="EC372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87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49A43F9-1E08-44A2-A9D9-D5584B3F72CD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68B6B34-06FE-4EE8-8919-35A9F10E5F9A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2FFCDE-0AAF-4AE8-B08D-2CEA3FE2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Flexbox</a:t>
            </a:r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propriétés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AED265-B259-4509-80EC-2DAF8D8A5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2411"/>
            <a:ext cx="5181600" cy="4351338"/>
          </a:xfrm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align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-content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align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-item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align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-self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-basis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-direction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A76B42-42DC-4561-AD0A-A4E73C6D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65</a:t>
            </a:fld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7614049-A4AB-48A0-BAA2-35B5EA78043D}"/>
              </a:ext>
            </a:extLst>
          </p:cNvPr>
          <p:cNvSpPr txBox="1">
            <a:spLocks/>
          </p:cNvSpPr>
          <p:nvPr/>
        </p:nvSpPr>
        <p:spPr>
          <a:xfrm>
            <a:off x="6172200" y="190811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-flow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flex-grow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flex-shrink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flex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-wrap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justify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-content</a:t>
            </a:r>
          </a:p>
          <a:p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Ubuntu Mono" panose="020B0509030602030204" pitchFamily="49" charset="0"/>
              </a:rPr>
              <a:t>order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65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99ECEE-8973-4B8A-AD7A-86126519E4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8CCFEE0-1C26-479C-B066-91BCB9580A3A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FA4BDD-A719-4651-BE92-2A4B378BAF7A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4B7C09-3DA6-45A7-9F14-E56ED3D8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 err="1">
                <a:solidFill>
                  <a:schemeClr val="bg1"/>
                </a:solidFill>
              </a:rPr>
              <a:t>Flexbox</a:t>
            </a:r>
            <a:r>
              <a:rPr lang="fr-FR" spc="300" dirty="0">
                <a:solidFill>
                  <a:schemeClr val="bg1"/>
                </a:solidFill>
              </a:rPr>
              <a:t> : </a:t>
            </a:r>
            <a:r>
              <a:rPr lang="fr-FR" spc="300" dirty="0" err="1">
                <a:solidFill>
                  <a:schemeClr val="bg1"/>
                </a:solidFill>
              </a:rPr>
              <a:t>flex</a:t>
            </a:r>
            <a:r>
              <a:rPr lang="fr-FR" spc="300" dirty="0">
                <a:solidFill>
                  <a:schemeClr val="bg1"/>
                </a:solidFill>
              </a:rPr>
              <a:t>-wrap &amp; </a:t>
            </a:r>
            <a:r>
              <a:rPr lang="fr-FR" spc="300" dirty="0" err="1">
                <a:solidFill>
                  <a:schemeClr val="bg1"/>
                </a:solidFill>
              </a:rPr>
              <a:t>justify</a:t>
            </a:r>
            <a:r>
              <a:rPr lang="fr-FR" spc="300" dirty="0">
                <a:solidFill>
                  <a:schemeClr val="bg1"/>
                </a:solidFill>
              </a:rPr>
              <a:t>-content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D611F79F-38D5-4F1F-950C-F9C53E77D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4"/>
          <a:stretch/>
        </p:blipFill>
        <p:spPr>
          <a:xfrm>
            <a:off x="5303304" y="1936749"/>
            <a:ext cx="6201341" cy="4351338"/>
          </a:xfrm>
          <a:solidFill>
            <a:schemeClr val="bg1"/>
          </a:solidFill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E4B7A4-79B0-4A7D-8592-4D2B99D7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66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16EA705-755B-4B7F-9D36-02635950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8" r="31741"/>
          <a:stretch/>
        </p:blipFill>
        <p:spPr>
          <a:xfrm>
            <a:off x="687355" y="1936749"/>
            <a:ext cx="4371206" cy="43513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30846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64228A3-93A5-48B4-AC73-2BF3EC8C3FAA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EDB17A-3666-445C-B3DA-99D6CB6E1D6F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876370-17FB-4700-B29E-EC7F75FD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pseudo-classes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94060-51D7-4EB5-96E9-D0580BEC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2141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Lato" panose="020F0502020204030203" pitchFamily="34" charset="0"/>
              </a:rPr>
              <a:t>Sélecteurs spéciaux ou détecteurs d’événement</a:t>
            </a:r>
          </a:p>
          <a:p>
            <a:r>
              <a:rPr lang="fr-FR" sz="2000" dirty="0">
                <a:latin typeface="Lato" panose="020F0502020204030203" pitchFamily="34" charset="0"/>
              </a:rPr>
              <a:t>Utiles pour les animations</a:t>
            </a:r>
          </a:p>
          <a:p>
            <a:endParaRPr lang="fr-FR" sz="2000" dirty="0">
              <a:latin typeface="Lato" panose="020F0502020204030203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6C5D44-D12C-40A1-BB60-18417DE7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B1AAC13-E10D-467F-B44E-2079A8DC80CA}"/>
              </a:ext>
            </a:extLst>
          </p:cNvPr>
          <p:cNvGrpSpPr/>
          <p:nvPr/>
        </p:nvGrpSpPr>
        <p:grpSpPr>
          <a:xfrm>
            <a:off x="3314699" y="2056170"/>
            <a:ext cx="5562601" cy="2469761"/>
            <a:chOff x="905552" y="2005398"/>
            <a:chExt cx="5562601" cy="236651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46B911-74DE-4997-BB4B-66DC741FB7D0}"/>
                </a:ext>
              </a:extLst>
            </p:cNvPr>
            <p:cNvSpPr/>
            <p:nvPr/>
          </p:nvSpPr>
          <p:spPr>
            <a:xfrm>
              <a:off x="905552" y="2444085"/>
              <a:ext cx="5562601" cy="19278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33AA889-0B57-49D9-A982-E89C420FFE32}"/>
                </a:ext>
              </a:extLst>
            </p:cNvPr>
            <p:cNvGrpSpPr/>
            <p:nvPr/>
          </p:nvGrpSpPr>
          <p:grpSpPr>
            <a:xfrm>
              <a:off x="905553" y="2005398"/>
              <a:ext cx="5562600" cy="445531"/>
              <a:chOff x="855468" y="1825916"/>
              <a:chExt cx="5562600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5DC201-2B1F-4480-BE1A-3E540D6F0C65}"/>
                  </a:ext>
                </a:extLst>
              </p:cNvPr>
              <p:cNvSpPr/>
              <p:nvPr/>
            </p:nvSpPr>
            <p:spPr>
              <a:xfrm>
                <a:off x="855468" y="1825916"/>
                <a:ext cx="5562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77DA21B8-D6E3-4223-8ED8-4CEACDAA11BD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151C35AD-6CD5-4366-BBDB-521D1E798960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44972ADC-FD04-4775-AA2F-64C661FCA2D1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A0089ED9-2841-4637-9552-D7B8304B5A30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6" name="Zone de texte 2">
            <a:extLst>
              <a:ext uri="{FF2B5EF4-FFF2-40B4-BE49-F238E27FC236}">
                <a16:creationId xmlns:a16="http://schemas.microsoft.com/office/drawing/2014/main" id="{378C914D-853C-4AC4-95F8-0A44C5645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277" y="2627999"/>
            <a:ext cx="5102324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selector:pseudo-class</a:t>
            </a:r>
            <a:r>
              <a:rPr lang="en-US" sz="24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property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40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fr-FR" sz="1000" dirty="0"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0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7FDC9AD4-367A-4E1B-AAB2-7A9121D8F6CC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8DE330E-94A7-4BD1-9C16-AA8C5AE16302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A53331-6B55-42C7-8532-50F610A2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8332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pseudo-classes (liste non exhaustive)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949295D-5A96-4903-89B9-F79D1EE74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7673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Ubuntu Mono" panose="020B0509030602030204" pitchFamily="49" charset="0"/>
              </a:rPr>
              <a:t>:active</a:t>
            </a:r>
          </a:p>
          <a:p>
            <a:r>
              <a:rPr lang="en-US" dirty="0">
                <a:latin typeface="Ubuntu Mono" panose="020B0509030602030204" pitchFamily="49" charset="0"/>
              </a:rPr>
              <a:t>:checked</a:t>
            </a:r>
          </a:p>
          <a:p>
            <a:r>
              <a:rPr lang="en-US" dirty="0">
                <a:latin typeface="Ubuntu Mono" panose="020B0509030602030204" pitchFamily="49" charset="0"/>
              </a:rPr>
              <a:t>:hover</a:t>
            </a:r>
          </a:p>
          <a:p>
            <a:r>
              <a:rPr lang="en-US" dirty="0">
                <a:latin typeface="Ubuntu Mono" panose="020B0509030602030204" pitchFamily="49" charset="0"/>
              </a:rPr>
              <a:t>:enabled</a:t>
            </a:r>
          </a:p>
          <a:p>
            <a:r>
              <a:rPr lang="en-US" dirty="0">
                <a:latin typeface="Ubuntu Mono" panose="020B0509030602030204" pitchFamily="49" charset="0"/>
              </a:rPr>
              <a:t>:disabled</a:t>
            </a:r>
          </a:p>
          <a:p>
            <a:r>
              <a:rPr lang="en-US" dirty="0">
                <a:latin typeface="Ubuntu Mono" panose="020B0509030602030204" pitchFamily="49" charset="0"/>
              </a:rPr>
              <a:t>:visited</a:t>
            </a:r>
          </a:p>
          <a:p>
            <a:r>
              <a:rPr lang="en-US" dirty="0">
                <a:latin typeface="Ubuntu Mono" panose="020B0509030602030204" pitchFamily="49" charset="0"/>
              </a:rPr>
              <a:t>:focus</a:t>
            </a:r>
          </a:p>
          <a:p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569511-B77B-4C7A-A7A6-5D1DDE131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67673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Ubuntu Mono" panose="020B0509030602030204" pitchFamily="49" charset="0"/>
              </a:rPr>
              <a:t>:not()</a:t>
            </a:r>
          </a:p>
          <a:p>
            <a:r>
              <a:rPr lang="en-US" dirty="0">
                <a:latin typeface="Ubuntu Mono" panose="020B0509030602030204" pitchFamily="49" charset="0"/>
              </a:rPr>
              <a:t>:required</a:t>
            </a:r>
          </a:p>
          <a:p>
            <a:r>
              <a:rPr lang="en-US" dirty="0">
                <a:latin typeface="Ubuntu Mono" panose="020B0509030602030204" pitchFamily="49" charset="0"/>
              </a:rPr>
              <a:t>:optional</a:t>
            </a:r>
          </a:p>
          <a:p>
            <a:r>
              <a:rPr lang="en-US" dirty="0">
                <a:latin typeface="Ubuntu Mono" panose="020B0509030602030204" pitchFamily="49" charset="0"/>
              </a:rPr>
              <a:t>:first-child</a:t>
            </a:r>
          </a:p>
          <a:p>
            <a:r>
              <a:rPr lang="en-US" dirty="0">
                <a:latin typeface="Ubuntu Mono" panose="020B0509030602030204" pitchFamily="49" charset="0"/>
              </a:rPr>
              <a:t>:last-child</a:t>
            </a:r>
          </a:p>
          <a:p>
            <a:r>
              <a:rPr lang="en-US" dirty="0">
                <a:latin typeface="Ubuntu Mono" panose="020B0509030602030204" pitchFamily="49" charset="0"/>
              </a:rPr>
              <a:t>:nth-child()</a:t>
            </a:r>
          </a:p>
          <a:p>
            <a:endParaRPr lang="en-US" dirty="0">
              <a:latin typeface="Ubuntu Mono" panose="020B0509030602030204" pitchFamily="49" charset="0"/>
            </a:endParaRPr>
          </a:p>
          <a:p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82931A-8FF1-42C4-B9A1-4D34927D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706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76370-17FB-4700-B29E-EC7F75FD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pseudo-éléments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6C5D44-D12C-40A1-BB60-18417DE7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69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0C4792F-1F55-471D-BF3F-654734FB6AF3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D2B3403-73C1-463A-8A3F-CD15A773346B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94060-51D7-4EB5-96E9-D0580BEC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1252"/>
            <a:ext cx="10515600" cy="1398634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Lato" panose="020F0502020204030203" pitchFamily="34" charset="0"/>
              </a:rPr>
              <a:t>Permet de cibler une partie précise d’un élément en CSS</a:t>
            </a:r>
          </a:p>
          <a:p>
            <a:r>
              <a:rPr lang="fr-FR" sz="2000" dirty="0">
                <a:latin typeface="Lato" panose="020F0502020204030203" pitchFamily="34" charset="0"/>
              </a:rPr>
              <a:t>Ces éléments ne correspondent directement à aucune balise HTML</a:t>
            </a:r>
          </a:p>
          <a:p>
            <a:r>
              <a:rPr lang="fr-FR" sz="2000" dirty="0">
                <a:latin typeface="Lato" panose="020F0502020204030203" pitchFamily="34" charset="0"/>
              </a:rPr>
              <a:t>Ne fonctionnent pas avec toutes les balises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0DF2A3C-00BB-441A-9244-E861EF42F9A5}"/>
              </a:ext>
            </a:extLst>
          </p:cNvPr>
          <p:cNvGrpSpPr/>
          <p:nvPr/>
        </p:nvGrpSpPr>
        <p:grpSpPr>
          <a:xfrm>
            <a:off x="3314699" y="1853665"/>
            <a:ext cx="5562601" cy="2469761"/>
            <a:chOff x="905552" y="2005398"/>
            <a:chExt cx="5562601" cy="2366514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906F08-C9C3-4ADB-8488-6ADD22284C4B}"/>
                </a:ext>
              </a:extLst>
            </p:cNvPr>
            <p:cNvSpPr/>
            <p:nvPr/>
          </p:nvSpPr>
          <p:spPr>
            <a:xfrm>
              <a:off x="905552" y="2444085"/>
              <a:ext cx="5562601" cy="192782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A5F4755-EBCC-4BBD-8B95-B3A05877FBFE}"/>
                </a:ext>
              </a:extLst>
            </p:cNvPr>
            <p:cNvGrpSpPr/>
            <p:nvPr/>
          </p:nvGrpSpPr>
          <p:grpSpPr>
            <a:xfrm>
              <a:off x="905553" y="2005398"/>
              <a:ext cx="5562600" cy="445531"/>
              <a:chOff x="855468" y="1825916"/>
              <a:chExt cx="5562600" cy="4455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CA356-5EAE-4D2A-A742-B6EBE0DF880E}"/>
                  </a:ext>
                </a:extLst>
              </p:cNvPr>
              <p:cNvSpPr/>
              <p:nvPr/>
            </p:nvSpPr>
            <p:spPr>
              <a:xfrm>
                <a:off x="855468" y="1825916"/>
                <a:ext cx="55626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66FA071C-202B-4744-8EF5-0793696E978C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CEB70326-F0E5-403B-B8F7-04D7096A7016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EE2A90CF-6127-4BD0-B90B-209A68B7D648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9018E051-DB6A-48C4-AFEE-05C62974A582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16" name="Zone de texte 2">
            <a:extLst>
              <a:ext uri="{FF2B5EF4-FFF2-40B4-BE49-F238E27FC236}">
                <a16:creationId xmlns:a16="http://schemas.microsoft.com/office/drawing/2014/main" id="{F0C0F949-B5CD-4015-8A44-583570E06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277" y="2425494"/>
            <a:ext cx="5102324" cy="17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selector::pseudo-element 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{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70C0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	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property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2400" dirty="0"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;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fr-FR" sz="2400" dirty="0">
              <a:solidFill>
                <a:schemeClr val="bg1"/>
              </a:solidFill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endParaRPr lang="fr-FR" sz="1000" dirty="0">
              <a:latin typeface="Ubuntu Mono" panose="020B05090306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9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8F4EB-CE2A-4A2B-8B74-D6E4691AE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6DEA66-41F7-490F-8E2E-1B8AD9F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codes HTTP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B656-8709-471C-B8B7-15F899EA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7</a:t>
            </a:fld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8D5F08B-0BEF-4C01-B3FD-51A29BAE7136}"/>
              </a:ext>
            </a:extLst>
          </p:cNvPr>
          <p:cNvSpPr/>
          <p:nvPr/>
        </p:nvSpPr>
        <p:spPr>
          <a:xfrm>
            <a:off x="-396239" y="4581353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311421A-A71F-42F9-B0B3-98E0D20BA280}"/>
              </a:ext>
            </a:extLst>
          </p:cNvPr>
          <p:cNvSpPr/>
          <p:nvPr/>
        </p:nvSpPr>
        <p:spPr>
          <a:xfrm>
            <a:off x="1228851" y="3997817"/>
            <a:ext cx="1323849" cy="1323266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7BC1B25-EDA2-45FF-8A63-0E29AEB8BEA9}"/>
              </a:ext>
            </a:extLst>
          </p:cNvPr>
          <p:cNvSpPr/>
          <p:nvPr/>
        </p:nvSpPr>
        <p:spPr>
          <a:xfrm>
            <a:off x="9803859" y="-922994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99DA9D2-ECB9-4664-B4C3-C17FA6B6AD7F}"/>
              </a:ext>
            </a:extLst>
          </p:cNvPr>
          <p:cNvSpPr/>
          <p:nvPr/>
        </p:nvSpPr>
        <p:spPr>
          <a:xfrm>
            <a:off x="10208399" y="1690688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FB04B-897C-41E0-9F31-D18B238F5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64012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envoyé par le serveur au client qui détermine l’état d’une requête</a:t>
            </a:r>
            <a:endParaRPr lang="fr-F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92C7F2F8-B67D-4EE0-B203-3C1B048A4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12639"/>
              </p:ext>
            </p:extLst>
          </p:nvPr>
        </p:nvGraphicFramePr>
        <p:xfrm>
          <a:off x="2032000" y="3201353"/>
          <a:ext cx="8128000" cy="22250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1xx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Informations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1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2xx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Succès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9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3xx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Redirection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4xx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Erreur côté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1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5xx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Lato" panose="020F0502020204030203" pitchFamily="34" charset="0"/>
                        </a:rPr>
                        <a:t>Erreur côté serveur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6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629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E3CF1-5BE7-4AEE-8819-735BBFFF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pseudo-éléments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F45DADB-2950-4D0B-82E6-69C9A6C35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Ubuntu Mono" panose="020B0509030602030204" pitchFamily="49" charset="0"/>
              </a:rPr>
              <a:t>::</a:t>
            </a:r>
            <a:r>
              <a:rPr lang="fr-FR" dirty="0" err="1">
                <a:latin typeface="Ubuntu Mono" panose="020B0509030602030204" pitchFamily="49" charset="0"/>
              </a:rPr>
              <a:t>before</a:t>
            </a:r>
            <a:endParaRPr lang="fr-FR" dirty="0">
              <a:latin typeface="Ubuntu Mono" panose="020B0509030602030204" pitchFamily="49" charset="0"/>
            </a:endParaRPr>
          </a:p>
          <a:p>
            <a:r>
              <a:rPr lang="fr-FR" dirty="0">
                <a:latin typeface="Ubuntu Mono" panose="020B0509030602030204" pitchFamily="49" charset="0"/>
              </a:rPr>
              <a:t>::</a:t>
            </a:r>
            <a:r>
              <a:rPr lang="fr-FR" dirty="0" err="1">
                <a:latin typeface="Ubuntu Mono" panose="020B0509030602030204" pitchFamily="49" charset="0"/>
              </a:rPr>
              <a:t>after</a:t>
            </a:r>
            <a:endParaRPr lang="fr-FR" dirty="0">
              <a:latin typeface="Ubuntu Mono" panose="020B0509030602030204" pitchFamily="49" charset="0"/>
            </a:endParaRPr>
          </a:p>
          <a:p>
            <a:r>
              <a:rPr lang="fr-FR" dirty="0">
                <a:latin typeface="Ubuntu Mono" panose="020B0509030602030204" pitchFamily="49" charset="0"/>
              </a:rPr>
              <a:t>::first-</a:t>
            </a:r>
            <a:r>
              <a:rPr lang="fr-FR" dirty="0" err="1">
                <a:latin typeface="Ubuntu Mono" panose="020B0509030602030204" pitchFamily="49" charset="0"/>
              </a:rPr>
              <a:t>letter</a:t>
            </a:r>
            <a:endParaRPr lang="fr-FR" dirty="0">
              <a:latin typeface="Ubuntu Mono" panose="020B0509030602030204" pitchFamily="49" charset="0"/>
            </a:endParaRPr>
          </a:p>
          <a:p>
            <a:r>
              <a:rPr lang="fr-FR" dirty="0">
                <a:latin typeface="Ubuntu Mono" panose="020B0509030602030204" pitchFamily="49" charset="0"/>
              </a:rPr>
              <a:t>::first-line</a:t>
            </a:r>
          </a:p>
          <a:p>
            <a:r>
              <a:rPr lang="fr-FR" dirty="0">
                <a:latin typeface="Ubuntu Mono" panose="020B0509030602030204" pitchFamily="49" charset="0"/>
              </a:rPr>
              <a:t>::</a:t>
            </a:r>
            <a:r>
              <a:rPr lang="fr-FR" dirty="0" err="1">
                <a:latin typeface="Ubuntu Mono" panose="020B0509030602030204" pitchFamily="49" charset="0"/>
              </a:rPr>
              <a:t>selection</a:t>
            </a:r>
            <a:endParaRPr lang="fr-FR" dirty="0">
              <a:latin typeface="Ubuntu Mono" panose="020B0509030602030204" pitchFamily="49" charset="0"/>
            </a:endParaRPr>
          </a:p>
          <a:p>
            <a:endParaRPr lang="fr-FR" dirty="0">
              <a:latin typeface="Ubuntu Mono" panose="020B0509030602030204" pitchFamily="49" charset="0"/>
            </a:endParaRPr>
          </a:p>
          <a:p>
            <a:endParaRPr lang="fr-FR" dirty="0">
              <a:latin typeface="Ubuntu Mono" panose="020B0509030602030204" pitchFamily="49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E4132-7807-4173-9B14-42509657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70</a:t>
            </a:fld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1B71125-1777-4BCC-9C92-7E0FE73C2EB8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2CF4E49-47DE-4D88-9870-68417139E662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594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B24D2C-789B-472D-B446-74A6584C8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1C9468-B754-45BB-8783-DBC6436C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</a:rPr>
              <a:t>Responsive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AC030F-42B9-403F-A5FC-D55E993FB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518080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Lato" panose="020F0502020204030203" pitchFamily="34" charset="0"/>
              </a:rPr>
              <a:t>Le site doit être visualisable sur chaque écran</a:t>
            </a:r>
          </a:p>
          <a:p>
            <a:endParaRPr lang="fr-FR" sz="24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5B21906-6B4D-4BAE-851F-AFDF201D27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3" y="2403374"/>
            <a:ext cx="7665193" cy="422184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84BCE4-B317-41F5-8293-A7D7B0FE3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71</a:t>
            </a:fld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4B389B-1DA7-4347-883D-78A4A9223328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49530B-9DBD-4CFA-B3BF-62C50A46B7B4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249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1685BD59-1324-4426-8071-C1B15DD63892}"/>
              </a:ext>
            </a:extLst>
          </p:cNvPr>
          <p:cNvGrpSpPr/>
          <p:nvPr/>
        </p:nvGrpSpPr>
        <p:grpSpPr>
          <a:xfrm>
            <a:off x="1112589" y="1812960"/>
            <a:ext cx="9966821" cy="1980491"/>
            <a:chOff x="905552" y="2005398"/>
            <a:chExt cx="9966821" cy="1897698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3DF080-B442-4E4D-B02C-9DE0DDECE055}"/>
                </a:ext>
              </a:extLst>
            </p:cNvPr>
            <p:cNvSpPr/>
            <p:nvPr/>
          </p:nvSpPr>
          <p:spPr>
            <a:xfrm>
              <a:off x="905552" y="2444086"/>
              <a:ext cx="9966821" cy="14590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7C765494-8AEC-4084-9A1A-C339AC1A79A7}"/>
                </a:ext>
              </a:extLst>
            </p:cNvPr>
            <p:cNvGrpSpPr/>
            <p:nvPr/>
          </p:nvGrpSpPr>
          <p:grpSpPr>
            <a:xfrm>
              <a:off x="905553" y="2005398"/>
              <a:ext cx="9966820" cy="445531"/>
              <a:chOff x="855468" y="1825916"/>
              <a:chExt cx="9966820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B7E332-3239-4C72-885C-19D3F9F5C524}"/>
                  </a:ext>
                </a:extLst>
              </p:cNvPr>
              <p:cNvSpPr/>
              <p:nvPr/>
            </p:nvSpPr>
            <p:spPr>
              <a:xfrm>
                <a:off x="855468" y="1825916"/>
                <a:ext cx="996682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2ED9E587-10C9-40E7-8FCC-AC2210FB3D61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EFBF45BD-18FE-4ED0-BDD4-B7FB40A857D7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E2CF4016-1FD6-4A78-80AB-FD2B0EB8B711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6BEF8E8C-0D3D-4C4B-9A88-A5CF1575516A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6D7E499-558B-4140-9BAB-BABAF446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Responsive design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0145E42-A761-41E2-83FA-EAEC492D8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166" y="2316050"/>
            <a:ext cx="9529963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EC3724"/>
                </a:solidFill>
                <a:latin typeface="Ubuntu Mono" panose="020B0509030602030204" pitchFamily="49" charset="0"/>
              </a:rPr>
              <a:t>@media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only</a:t>
            </a:r>
            <a:r>
              <a:rPr lang="en-US" sz="2400" dirty="0">
                <a:latin typeface="Ubuntu Mono" panose="020B0509030602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screen</a:t>
            </a:r>
            <a:r>
              <a:rPr lang="en-US" sz="2400" dirty="0">
                <a:latin typeface="Ubuntu Mono" panose="020B0509030602030204" pitchFamily="49" charset="0"/>
              </a:rPr>
              <a:t> </a:t>
            </a:r>
            <a:r>
              <a:rPr lang="en-US" sz="2400" dirty="0">
                <a:solidFill>
                  <a:srgbClr val="EC3724"/>
                </a:solidFill>
                <a:latin typeface="Ubuntu Mono" panose="020B0509030602030204" pitchFamily="49" charset="0"/>
              </a:rPr>
              <a:t>and 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(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max-width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2400" dirty="0">
                <a:latin typeface="Ubuntu Mono" panose="020B0509030602030204" pitchFamily="49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latin typeface="Ubuntu Mono" panose="020B0509030602030204" pitchFamily="49" charset="0"/>
              </a:rPr>
              <a:t>1280px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Ubuntu Mono" panose="020B0509030602030204" pitchFamily="49" charset="0"/>
              </a:rPr>
              <a:t>	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property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en-US" sz="2400" dirty="0">
                <a:latin typeface="Ubuntu Mono" panose="020B0509030602030204" pitchFamily="49" charset="0"/>
              </a:rPr>
              <a:t> </a:t>
            </a:r>
            <a:r>
              <a:rPr lang="en-US" sz="2400" dirty="0">
                <a:solidFill>
                  <a:srgbClr val="D07AF6"/>
                </a:solidFill>
                <a:latin typeface="Ubuntu Mono" panose="020B0509030602030204" pitchFamily="49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ACDC20-9DB8-4ED9-BBAE-FCE68A49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72</a:t>
            </a:fld>
            <a:endParaRPr lang="fr-FR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0AA7011F-8593-4806-8244-35278F3FBAE8}"/>
              </a:ext>
            </a:extLst>
          </p:cNvPr>
          <p:cNvSpPr txBox="1">
            <a:spLocks/>
          </p:cNvSpPr>
          <p:nvPr/>
        </p:nvSpPr>
        <p:spPr>
          <a:xfrm>
            <a:off x="838200" y="4182889"/>
            <a:ext cx="10515600" cy="20511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20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mot clé optionnel (peut être remplacé par 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all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 </a:t>
            </a:r>
            <a:r>
              <a:rPr lang="fr-FR" sz="20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screen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type de média (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screen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handheld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tv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projection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print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all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max-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width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critère de sélection de l’écran (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height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width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device-height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device-width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orientation</a:t>
            </a:r>
            <a:r>
              <a:rPr lang="fr-FR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44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5A771A1A-47F3-4953-B14B-A1EADDC3D0F1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774A274-D7DC-401E-A805-9600588BAA63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5D747-4118-4B36-AA32-4B92D830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Maximiser la compatibilité : les préfixes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2702F447-E463-4820-8CF3-BE070DB255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274333"/>
              </p:ext>
            </p:extLst>
          </p:nvPr>
        </p:nvGraphicFramePr>
        <p:xfrm>
          <a:off x="6416878" y="1903182"/>
          <a:ext cx="5257800" cy="2354348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657417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15456039"/>
                    </a:ext>
                  </a:extLst>
                </a:gridCol>
              </a:tblGrid>
              <a:tr h="314984"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latin typeface="Lato" panose="020F0502020204030203" pitchFamily="34" charset="0"/>
                        </a:rPr>
                        <a:t>Navigateur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latin typeface="Lato" panose="020F0502020204030203" pitchFamily="34" charset="0"/>
                        </a:rPr>
                        <a:t>Préfixe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262679"/>
                  </a:ext>
                </a:extLst>
              </a:tr>
              <a:tr h="301940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  <a:r>
                        <a:rPr lang="fr-FR" sz="1600" dirty="0" err="1">
                          <a:latin typeface="Ubuntu Mono" panose="020B0509030602030204" pitchFamily="49" charset="0"/>
                        </a:rPr>
                        <a:t>moz</a:t>
                      </a:r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940394"/>
                  </a:ext>
                </a:extLst>
              </a:tr>
              <a:tr h="314984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  <a:r>
                        <a:rPr lang="fr-FR" sz="1600" dirty="0" err="1">
                          <a:latin typeface="Ubuntu Mono" panose="020B0509030602030204" pitchFamily="49" charset="0"/>
                        </a:rPr>
                        <a:t>webkit</a:t>
                      </a:r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783813"/>
                  </a:ext>
                </a:extLst>
              </a:tr>
              <a:tr h="314984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  <a:r>
                        <a:rPr lang="fr-FR" sz="1600" dirty="0" err="1">
                          <a:latin typeface="Ubuntu Mono" panose="020B0509030602030204" pitchFamily="49" charset="0"/>
                        </a:rPr>
                        <a:t>webkit</a:t>
                      </a:r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90091"/>
                  </a:ext>
                </a:extLst>
              </a:tr>
              <a:tr h="342668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iOS / Safari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  <a:r>
                        <a:rPr lang="fr-FR" sz="1600" dirty="0" err="1">
                          <a:latin typeface="Ubuntu Mono" panose="020B0509030602030204" pitchFamily="49" charset="0"/>
                        </a:rPr>
                        <a:t>webkit</a:t>
                      </a:r>
                      <a:r>
                        <a:rPr lang="fr-FR" sz="1600" dirty="0">
                          <a:latin typeface="Ubuntu Mono" panose="020B0509030602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185619"/>
                  </a:ext>
                </a:extLst>
              </a:tr>
              <a:tr h="314984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Opéra (anciennes versions)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-o-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08290"/>
                  </a:ext>
                </a:extLst>
              </a:tr>
              <a:tr h="314984">
                <a:tc>
                  <a:txBody>
                    <a:bodyPr/>
                    <a:lstStyle/>
                    <a:p>
                      <a:r>
                        <a:rPr lang="fr-FR" sz="1400" dirty="0">
                          <a:latin typeface="Lato" panose="020F0502020204030203" pitchFamily="34" charset="0"/>
                        </a:rPr>
                        <a:t>Internet Explorer /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Ubuntu Mono" panose="020B0509030602030204" pitchFamily="49" charset="0"/>
                        </a:rPr>
                        <a:t>-ms-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611202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5D0533-B085-4E27-AB4C-3FF56EE2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73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74740AA-3EE3-4680-8B14-1C48ECB5DA6C}"/>
              </a:ext>
            </a:extLst>
          </p:cNvPr>
          <p:cNvGrpSpPr/>
          <p:nvPr/>
        </p:nvGrpSpPr>
        <p:grpSpPr>
          <a:xfrm>
            <a:off x="517322" y="1897563"/>
            <a:ext cx="5257801" cy="2354349"/>
            <a:chOff x="905552" y="2005398"/>
            <a:chExt cx="5257801" cy="2255927"/>
          </a:xfrm>
          <a:effectLst>
            <a:outerShdw blurRad="127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E66E0C-EA95-4323-9FCC-9F637DC9F628}"/>
                </a:ext>
              </a:extLst>
            </p:cNvPr>
            <p:cNvSpPr/>
            <p:nvPr/>
          </p:nvSpPr>
          <p:spPr>
            <a:xfrm>
              <a:off x="905552" y="2444086"/>
              <a:ext cx="5257801" cy="181723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BF3FAD86-C8B9-4ED0-850B-5166894D8AC1}"/>
                </a:ext>
              </a:extLst>
            </p:cNvPr>
            <p:cNvGrpSpPr/>
            <p:nvPr/>
          </p:nvGrpSpPr>
          <p:grpSpPr>
            <a:xfrm>
              <a:off x="905553" y="2005398"/>
              <a:ext cx="5257800" cy="445531"/>
              <a:chOff x="855468" y="1825916"/>
              <a:chExt cx="5257800" cy="44553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6C62F0-EB63-47B5-8574-614682058E6F}"/>
                  </a:ext>
                </a:extLst>
              </p:cNvPr>
              <p:cNvSpPr/>
              <p:nvPr/>
            </p:nvSpPr>
            <p:spPr>
              <a:xfrm>
                <a:off x="855468" y="1825916"/>
                <a:ext cx="5257800" cy="445531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687387BF-92E6-490D-AD27-CC8411F993CB}"/>
                  </a:ext>
                </a:extLst>
              </p:cNvPr>
              <p:cNvGrpSpPr/>
              <p:nvPr/>
            </p:nvGrpSpPr>
            <p:grpSpPr>
              <a:xfrm>
                <a:off x="1049044" y="1985395"/>
                <a:ext cx="664644" cy="145583"/>
                <a:chOff x="710214" y="1853992"/>
                <a:chExt cx="664644" cy="145583"/>
              </a:xfrm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9AFC4B7D-B47C-486C-B12C-A227B0A76B52}"/>
                    </a:ext>
                  </a:extLst>
                </p:cNvPr>
                <p:cNvSpPr/>
                <p:nvPr/>
              </p:nvSpPr>
              <p:spPr>
                <a:xfrm>
                  <a:off x="710214" y="1853992"/>
                  <a:ext cx="144000" cy="144000"/>
                </a:xfrm>
                <a:prstGeom prst="ellipse">
                  <a:avLst/>
                </a:prstGeom>
                <a:solidFill>
                  <a:srgbClr val="EC372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97337F5C-D7F1-467E-9776-F5AFBB3F3202}"/>
                    </a:ext>
                  </a:extLst>
                </p:cNvPr>
                <p:cNvSpPr/>
                <p:nvPr/>
              </p:nvSpPr>
              <p:spPr>
                <a:xfrm>
                  <a:off x="971606" y="1855575"/>
                  <a:ext cx="144000" cy="144000"/>
                </a:xfrm>
                <a:prstGeom prst="ellipse">
                  <a:avLst/>
                </a:prstGeom>
                <a:solidFill>
                  <a:srgbClr val="FFCD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EA8E0638-A352-4DC2-965A-DF57AB08087E}"/>
                    </a:ext>
                  </a:extLst>
                </p:cNvPr>
                <p:cNvSpPr/>
                <p:nvPr/>
              </p:nvSpPr>
              <p:spPr>
                <a:xfrm>
                  <a:off x="1230858" y="185423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662873A-52CC-4415-B3C6-8F5432D000EF}"/>
              </a:ext>
            </a:extLst>
          </p:cNvPr>
          <p:cNvSpPr txBox="1"/>
          <p:nvPr/>
        </p:nvSpPr>
        <p:spPr>
          <a:xfrm>
            <a:off x="710899" y="2467352"/>
            <a:ext cx="47670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webkit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-transition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dirty="0">
                <a:latin typeface="Ubuntu Mono" panose="020B0509030602030204" pitchFamily="49" charset="0"/>
              </a:rPr>
              <a:t>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all 500ms </a:t>
            </a:r>
            <a:r>
              <a:rPr 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moz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-transition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dirty="0">
                <a:latin typeface="Ubuntu Mono" panose="020B0509030602030204" pitchFamily="49" charset="0"/>
              </a:rPr>
              <a:t>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all 500ms </a:t>
            </a:r>
            <a:r>
              <a:rPr 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-ms-transition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all 500ms </a:t>
            </a:r>
            <a:r>
              <a:rPr 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-o-transition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</a:t>
            </a:r>
            <a:r>
              <a:rPr lang="fr-FR" dirty="0">
                <a:latin typeface="Ubuntu Mono" panose="020B0509030602030204" pitchFamily="49" charset="0"/>
              </a:rPr>
              <a:t>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all 500ms </a:t>
            </a:r>
            <a:r>
              <a:rPr 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Ubuntu Mono" panose="020B0509030602030204" pitchFamily="49" charset="0"/>
              </a:rPr>
              <a:t>transition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: </a:t>
            </a:r>
            <a:r>
              <a:rPr lang="fr-FR" dirty="0">
                <a:solidFill>
                  <a:srgbClr val="D07AF6"/>
                </a:solidFill>
                <a:latin typeface="Ubuntu Mono" panose="020B0509030602030204" pitchFamily="49" charset="0"/>
              </a:rPr>
              <a:t>all 500ms </a:t>
            </a:r>
            <a:r>
              <a:rPr lang="fr-FR" dirty="0" err="1">
                <a:solidFill>
                  <a:srgbClr val="D07AF6"/>
                </a:solidFill>
                <a:latin typeface="Ubuntu Mono" panose="020B0509030602030204" pitchFamily="49" charset="0"/>
              </a:rPr>
              <a:t>ease</a:t>
            </a:r>
            <a:r>
              <a:rPr lang="fr-FR" dirty="0">
                <a:solidFill>
                  <a:schemeClr val="bg1"/>
                </a:solidFill>
                <a:latin typeface="Ubuntu Mono" panose="020B0509030602030204" pitchFamily="49" charset="0"/>
              </a:rPr>
              <a:t>;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7216D3E-99FB-4ABE-B414-3F4DAC2A0A53}"/>
              </a:ext>
            </a:extLst>
          </p:cNvPr>
          <p:cNvSpPr txBox="1">
            <a:spLocks/>
          </p:cNvSpPr>
          <p:nvPr/>
        </p:nvSpPr>
        <p:spPr>
          <a:xfrm>
            <a:off x="838200" y="4960974"/>
            <a:ext cx="10515600" cy="1180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Lato" panose="020F0502020204030203" pitchFamily="34" charset="0"/>
              </a:rPr>
              <a:t>Mettre la propriété générique à la fin</a:t>
            </a:r>
          </a:p>
          <a:p>
            <a:r>
              <a:rPr lang="fr-FR" sz="2000" dirty="0">
                <a:latin typeface="Lato" panose="020F0502020204030203" pitchFamily="34" charset="0"/>
              </a:rPr>
              <a:t>Seules certaines propriétés ont des préfixes</a:t>
            </a:r>
          </a:p>
          <a:p>
            <a:r>
              <a:rPr lang="fr-FR" sz="2000" dirty="0">
                <a:latin typeface="Lato" panose="020F0502020204030203" pitchFamily="34" charset="0"/>
              </a:rPr>
              <a:t>De moins en moins utilisés</a:t>
            </a:r>
          </a:p>
        </p:txBody>
      </p:sp>
    </p:spTree>
    <p:extLst>
      <p:ext uri="{BB962C8B-B14F-4D97-AF65-F5344CB8AC3E}">
        <p14:creationId xmlns:p14="http://schemas.microsoft.com/office/powerpoint/2010/main" val="2808650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1FAFF-5354-4319-9EA4-76BF483F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Séparer son code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5A2FA13-E842-4115-9F7A-EE56A71C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9933" y="4225771"/>
            <a:ext cx="992134" cy="99213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47469-BF9C-4E2A-BF8D-71D8D117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AE2B-0386-44E5-A2BC-B62ADA9E0BFA}" type="slidenum">
              <a:rPr lang="fr-FR" smtClean="0"/>
              <a:t>74</a:t>
            </a:fld>
            <a:endParaRPr lang="fr-FR"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A14C987D-902F-4355-90A7-C8D6E193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1785" y="2535318"/>
            <a:ext cx="992134" cy="992134"/>
          </a:xfrm>
          <a:prstGeom prst="rect">
            <a:avLst/>
          </a:prstGeom>
        </p:spPr>
      </p:pic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62F683CC-CE86-4546-A6A2-0058A28D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9933" y="1889353"/>
            <a:ext cx="992134" cy="992134"/>
          </a:xfrm>
          <a:prstGeom prst="rect">
            <a:avLst/>
          </a:prstGeom>
        </p:spPr>
      </p:pic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37F902AD-793B-401A-AC7A-EDE73C68E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8081" y="2436866"/>
            <a:ext cx="992134" cy="9921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AAAC23-7796-4C4D-B6BD-72AA5EF12F6A}"/>
              </a:ext>
            </a:extLst>
          </p:cNvPr>
          <p:cNvSpPr txBox="1"/>
          <p:nvPr/>
        </p:nvSpPr>
        <p:spPr>
          <a:xfrm>
            <a:off x="5145151" y="5217905"/>
            <a:ext cx="19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Ubuntu Mono" panose="020B0509030602030204" pitchFamily="49" charset="0"/>
              </a:rPr>
              <a:t>style.css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8A3025-493E-4272-BAB9-C49718EB6DD0}"/>
              </a:ext>
            </a:extLst>
          </p:cNvPr>
          <p:cNvSpPr txBox="1"/>
          <p:nvPr/>
        </p:nvSpPr>
        <p:spPr>
          <a:xfrm>
            <a:off x="8347003" y="2139291"/>
            <a:ext cx="19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Ubuntu Mono" panose="020B0509030602030204" pitchFamily="49" charset="0"/>
              </a:rPr>
              <a:t>layout.css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A11426-5130-4EE0-8190-A171D0BCF68C}"/>
              </a:ext>
            </a:extLst>
          </p:cNvPr>
          <p:cNvSpPr txBox="1"/>
          <p:nvPr/>
        </p:nvSpPr>
        <p:spPr>
          <a:xfrm>
            <a:off x="5138493" y="1473756"/>
            <a:ext cx="19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Ubuntu Mono" panose="020B0509030602030204" pitchFamily="49" charset="0"/>
              </a:rPr>
              <a:t>fonts.css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C90A7D-9223-44DE-97EB-215F4844EC3F}"/>
              </a:ext>
            </a:extLst>
          </p:cNvPr>
          <p:cNvSpPr txBox="1"/>
          <p:nvPr/>
        </p:nvSpPr>
        <p:spPr>
          <a:xfrm>
            <a:off x="1943299" y="2016088"/>
            <a:ext cx="190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Ubuntu Mono" panose="020B0509030602030204" pitchFamily="49" charset="0"/>
              </a:rPr>
              <a:t>reset.css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2E091BD-F3D9-462E-92B4-E6DCBA511CD7}"/>
              </a:ext>
            </a:extLst>
          </p:cNvPr>
          <p:cNvSpPr txBox="1"/>
          <p:nvPr/>
        </p:nvSpPr>
        <p:spPr>
          <a:xfrm>
            <a:off x="4161678" y="6036870"/>
            <a:ext cx="385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C00000"/>
                </a:solidFill>
                <a:latin typeface="Ubuntu Mono" panose="020B0509030602030204" pitchFamily="49" charset="0"/>
              </a:rPr>
              <a:t>@import </a:t>
            </a:r>
            <a:r>
              <a:rPr lang="fr-FR" dirty="0">
                <a:latin typeface="Ubuntu Mono" panose="020B0509030602030204" pitchFamily="49" charset="0"/>
              </a:rPr>
              <a:t>url(</a:t>
            </a:r>
            <a:r>
              <a:rPr lang="en-US" dirty="0">
                <a:latin typeface="Ubuntu Mono" panose="020B0509030602030204" pitchFamily="49" charset="0"/>
              </a:rPr>
              <a:t>“</a:t>
            </a:r>
            <a:r>
              <a:rPr lang="fr-FR" dirty="0">
                <a:latin typeface="Ubuntu Mono" panose="020B0509030602030204" pitchFamily="49" charset="0"/>
              </a:rPr>
              <a:t>page.css</a:t>
            </a:r>
            <a:r>
              <a:rPr lang="en-US" dirty="0">
                <a:latin typeface="Ubuntu Mono" panose="020B0509030602030204" pitchFamily="49" charset="0"/>
              </a:rPr>
              <a:t>”</a:t>
            </a:r>
            <a:r>
              <a:rPr lang="fr-FR" dirty="0">
                <a:latin typeface="Ubuntu Mono" panose="020B0509030602030204" pitchFamily="49" charset="0"/>
              </a:rPr>
              <a:t>);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AC73B91-5C95-4AC0-B611-3E112FAE13E6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>
            <a:off x="2894148" y="3429000"/>
            <a:ext cx="2705785" cy="129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30C70FB-0081-45ED-803C-0B9B520321E4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flipH="1">
            <a:off x="6592067" y="3527452"/>
            <a:ext cx="2705785" cy="119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3432227-6705-499F-8915-BA71E6069687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096000" y="2881487"/>
            <a:ext cx="0" cy="134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B96117B5-A64C-4880-9C69-D0E9F29FDB43}"/>
              </a:ext>
            </a:extLst>
          </p:cNvPr>
          <p:cNvSpPr/>
          <p:nvPr/>
        </p:nvSpPr>
        <p:spPr>
          <a:xfrm>
            <a:off x="-788515" y="4682570"/>
            <a:ext cx="2788298" cy="278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6F72676-FC16-4692-AD28-18C9CBD3E8EB}"/>
              </a:ext>
            </a:extLst>
          </p:cNvPr>
          <p:cNvSpPr/>
          <p:nvPr/>
        </p:nvSpPr>
        <p:spPr>
          <a:xfrm>
            <a:off x="1173111" y="4525931"/>
            <a:ext cx="902620" cy="902223"/>
          </a:xfrm>
          <a:prstGeom prst="ellipse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920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E6C828C3-9901-4EB9-8BD3-62E8D5EA7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2" y="5093278"/>
            <a:ext cx="2928894" cy="11450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023D57A-7001-41D4-BB45-D615B6C3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bibliothèques 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C5680-374A-4195-9211-0A46ACF6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5029"/>
            <a:ext cx="10515600" cy="4001934"/>
          </a:xfrm>
        </p:spPr>
        <p:txBody>
          <a:bodyPr/>
          <a:lstStyle/>
          <a:p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Bootstrap</a:t>
            </a:r>
          </a:p>
          <a:p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Semantic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UI</a:t>
            </a:r>
          </a:p>
          <a:p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Font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Awesome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Bulma.io, Animate.css,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Pure, KNACSS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78377E-BB7B-4D14-BABA-81D18BC5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75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375155-5ED3-408C-B5E2-5685A60B9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59" y="547737"/>
            <a:ext cx="1201943" cy="1201943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667D20C1-B92B-4AFE-AD97-3B62C33DD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359" y="2043839"/>
            <a:ext cx="1201944" cy="12019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6FEBB6A-1449-49D4-9027-E24C54A39D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2739" r="2819" b="3305"/>
          <a:stretch/>
        </p:blipFill>
        <p:spPr>
          <a:xfrm>
            <a:off x="10489359" y="3538183"/>
            <a:ext cx="1201943" cy="121649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C0B7F7-D851-40AE-92FA-D01C6B36D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" y="4868422"/>
            <a:ext cx="2834148" cy="148792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2B08F9D-B473-4961-8D27-13355E714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81" y="4781596"/>
            <a:ext cx="3347269" cy="1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296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6ECF5D-CFA9-4EEF-99B9-9DDDADF137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AB4B333-4BFA-4219-8779-EDA396040AF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extensions CSS</a:t>
            </a:r>
          </a:p>
          <a:p>
            <a:pPr algn="l"/>
            <a:r>
              <a:rPr lang="fr-FR" sz="4800" i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SASS / SCSS / LESS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FAE33D1E-1AF0-4BE9-806E-5086F7BA6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1500" y="830263"/>
            <a:ext cx="3464983" cy="25987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CBDD069-4C62-4625-8D54-977C46D1D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433" y="4530725"/>
            <a:ext cx="3464983" cy="154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547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EA3C507-C02E-422A-91A1-4BFE5668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utiliser ces extensions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071BBD-18D2-4ED2-8CDE-4F773CCFB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68099"/>
            <a:ext cx="5157787" cy="823912"/>
          </a:xfrm>
        </p:spPr>
        <p:txBody>
          <a:bodyPr/>
          <a:lstStyle/>
          <a:p>
            <a:r>
              <a:rPr lang="fr-FR" dirty="0"/>
              <a:t>Avantages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692CD4C-3EC5-48FF-A8B3-913DD7333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87800"/>
          </a:xfrm>
        </p:spPr>
        <p:txBody>
          <a:bodyPr>
            <a:normAutofit/>
          </a:bodyPr>
          <a:lstStyle/>
          <a:p>
            <a:r>
              <a:rPr lang="fr-FR" sz="2400" dirty="0"/>
              <a:t>Souvent plus facilement compréhensible</a:t>
            </a:r>
          </a:p>
          <a:p>
            <a:r>
              <a:rPr lang="fr-FR" sz="2400" dirty="0"/>
              <a:t>Souvent plus court</a:t>
            </a:r>
          </a:p>
          <a:p>
            <a:r>
              <a:rPr lang="fr-FR" sz="2400" dirty="0"/>
              <a:t>Plus souple</a:t>
            </a:r>
          </a:p>
          <a:p>
            <a:r>
              <a:rPr lang="fr-FR" sz="2400" dirty="0"/>
              <a:t>Présence de variables</a:t>
            </a:r>
          </a:p>
          <a:p>
            <a:r>
              <a:rPr lang="fr-FR" sz="2400" dirty="0"/>
              <a:t>Fonctionnalités pratiques (importation, calculs, </a:t>
            </a:r>
            <a:r>
              <a:rPr lang="fr-FR" sz="2400" dirty="0" err="1"/>
              <a:t>mixins</a:t>
            </a:r>
            <a:r>
              <a:rPr lang="fr-FR" sz="2400" dirty="0"/>
              <a:t>, modules, …)</a:t>
            </a:r>
          </a:p>
          <a:p>
            <a:r>
              <a:rPr lang="fr-FR" sz="2400" dirty="0"/>
              <a:t>Facile à apprendre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FD33B37-3CCC-435F-AA9E-863507070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099"/>
            <a:ext cx="5183188" cy="823912"/>
          </a:xfrm>
        </p:spPr>
        <p:txBody>
          <a:bodyPr/>
          <a:lstStyle/>
          <a:p>
            <a:r>
              <a:rPr lang="fr-FR" dirty="0"/>
              <a:t>Inconvénients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D4D8925-C208-40E8-87C2-170B4AE32F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Nécessite une phase de compilation</a:t>
            </a:r>
          </a:p>
          <a:p>
            <a:r>
              <a:rPr lang="fr-FR" sz="2400" dirty="0"/>
              <a:t>Nécessite d’apprendre un autre langage</a:t>
            </a:r>
          </a:p>
        </p:txBody>
      </p:sp>
    </p:spTree>
    <p:extLst>
      <p:ext uri="{BB962C8B-B14F-4D97-AF65-F5344CB8AC3E}">
        <p14:creationId xmlns:p14="http://schemas.microsoft.com/office/powerpoint/2010/main" val="2375033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D8F6B14-6054-4469-BAB9-1E650D41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SCSS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F3E160C-5633-4AA0-A629-B14B463F9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https://sass-lang.com/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317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A8F4EB-CE2A-4A2B-8B74-D6E4691AE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6DEA66-41F7-490F-8E2E-1B8AD9F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3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Les codes HTTP classiques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B656-8709-471C-B8B7-15F899EA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8</a:t>
            </a:fld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7BC1B25-EDA2-45FF-8A63-0E29AEB8BEA9}"/>
              </a:ext>
            </a:extLst>
          </p:cNvPr>
          <p:cNvSpPr/>
          <p:nvPr/>
        </p:nvSpPr>
        <p:spPr>
          <a:xfrm>
            <a:off x="9803859" y="-922994"/>
            <a:ext cx="3099882" cy="3098517"/>
          </a:xfrm>
          <a:prstGeom prst="ellipse">
            <a:avLst/>
          </a:prstGeom>
          <a:solidFill>
            <a:srgbClr val="BA71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99DA9D2-ECB9-4664-B4C3-C17FA6B6AD7F}"/>
              </a:ext>
            </a:extLst>
          </p:cNvPr>
          <p:cNvSpPr/>
          <p:nvPr/>
        </p:nvSpPr>
        <p:spPr>
          <a:xfrm>
            <a:off x="10208399" y="1690688"/>
            <a:ext cx="1000848" cy="1000408"/>
          </a:xfrm>
          <a:prstGeom prst="ellipse">
            <a:avLst/>
          </a:prstGeom>
          <a:solidFill>
            <a:srgbClr val="F9B34D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Tableau 10">
            <a:extLst>
              <a:ext uri="{FF2B5EF4-FFF2-40B4-BE49-F238E27FC236}">
                <a16:creationId xmlns:a16="http://schemas.microsoft.com/office/drawing/2014/main" id="{92C7F2F8-B67D-4EE0-B203-3C1B048A4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08551"/>
              </p:ext>
            </p:extLst>
          </p:nvPr>
        </p:nvGraphicFramePr>
        <p:xfrm>
          <a:off x="614426" y="1796804"/>
          <a:ext cx="5295076" cy="7061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7538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Continue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11305"/>
                  </a:ext>
                </a:extLst>
              </a:tr>
            </a:tbl>
          </a:graphicData>
        </a:graphic>
      </p:graphicFrame>
      <p:graphicFrame>
        <p:nvGraphicFramePr>
          <p:cNvPr id="13" name="Tableau 10">
            <a:extLst>
              <a:ext uri="{FF2B5EF4-FFF2-40B4-BE49-F238E27FC236}">
                <a16:creationId xmlns:a16="http://schemas.microsoft.com/office/drawing/2014/main" id="{A6E4F814-3C9E-4069-88E0-DAE72F70D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81263"/>
              </p:ext>
            </p:extLst>
          </p:nvPr>
        </p:nvGraphicFramePr>
        <p:xfrm>
          <a:off x="6283488" y="1796804"/>
          <a:ext cx="5295076" cy="2382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7538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Bad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request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11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Unauthorized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95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Forbidden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9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Not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found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17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Method not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allowed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6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Request</a:t>
                      </a:r>
                      <a:r>
                        <a:rPr lang="fr-FR" sz="1600" i="1" dirty="0">
                          <a:latin typeface="Lato" panose="020F0502020204030203" pitchFamily="34" charset="0"/>
                        </a:rPr>
                        <a:t> timeout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46808"/>
                  </a:ext>
                </a:extLst>
              </a:tr>
            </a:tbl>
          </a:graphicData>
        </a:graphic>
      </p:graphicFrame>
      <p:graphicFrame>
        <p:nvGraphicFramePr>
          <p:cNvPr id="14" name="Tableau 10">
            <a:extLst>
              <a:ext uri="{FF2B5EF4-FFF2-40B4-BE49-F238E27FC236}">
                <a16:creationId xmlns:a16="http://schemas.microsoft.com/office/drawing/2014/main" id="{2F902219-30B9-4FB2-934E-7E4219AB5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13733"/>
              </p:ext>
            </p:extLst>
          </p:nvPr>
        </p:nvGraphicFramePr>
        <p:xfrm>
          <a:off x="614426" y="2923034"/>
          <a:ext cx="5295076" cy="17119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7538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95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Created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59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Accepted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17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No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6636"/>
                  </a:ext>
                </a:extLst>
              </a:tr>
            </a:tbl>
          </a:graphicData>
        </a:graphic>
      </p:graphicFrame>
      <p:graphicFrame>
        <p:nvGraphicFramePr>
          <p:cNvPr id="15" name="Tableau 10">
            <a:extLst>
              <a:ext uri="{FF2B5EF4-FFF2-40B4-BE49-F238E27FC236}">
                <a16:creationId xmlns:a16="http://schemas.microsoft.com/office/drawing/2014/main" id="{876003F1-3FFE-42E0-8411-C11C850C2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28693"/>
              </p:ext>
            </p:extLst>
          </p:nvPr>
        </p:nvGraphicFramePr>
        <p:xfrm>
          <a:off x="614426" y="4970274"/>
          <a:ext cx="5295076" cy="1041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7538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Moved</a:t>
                      </a:r>
                      <a:r>
                        <a:rPr lang="fr-FR" sz="1600" i="1" dirty="0">
                          <a:latin typeface="Lato" panose="020F0502020204030203" pitchFamily="34" charset="0"/>
                        </a:rPr>
                        <a:t>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permanently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46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Not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modified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74863"/>
                  </a:ext>
                </a:extLst>
              </a:tr>
            </a:tbl>
          </a:graphicData>
        </a:graphic>
      </p:graphicFrame>
      <p:graphicFrame>
        <p:nvGraphicFramePr>
          <p:cNvPr id="16" name="Tableau 10">
            <a:extLst>
              <a:ext uri="{FF2B5EF4-FFF2-40B4-BE49-F238E27FC236}">
                <a16:creationId xmlns:a16="http://schemas.microsoft.com/office/drawing/2014/main" id="{3FCD3A88-A66D-44E4-9B00-16BADD375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22186"/>
              </p:ext>
            </p:extLst>
          </p:nvPr>
        </p:nvGraphicFramePr>
        <p:xfrm>
          <a:off x="6282498" y="4634994"/>
          <a:ext cx="5295076" cy="137668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7538">
                  <a:extLst>
                    <a:ext uri="{9D8B030D-6E8A-4147-A177-3AD203B41FA5}">
                      <a16:colId xmlns:a16="http://schemas.microsoft.com/office/drawing/2014/main" val="306824128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17171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Code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pc="300" dirty="0">
                          <a:latin typeface="Bahnschrift SemiBold SemiConden" panose="020B0502040204020203" pitchFamily="34" charset="0"/>
                        </a:rPr>
                        <a:t>Signification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36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Internal</a:t>
                      </a:r>
                      <a:r>
                        <a:rPr lang="fr-FR" sz="1600" i="1" dirty="0">
                          <a:latin typeface="Lato" panose="020F0502020204030203" pitchFamily="34" charset="0"/>
                        </a:rPr>
                        <a:t> server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error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74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Bad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gateway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85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Lato" panose="020F0502020204030203" pitchFamily="34" charset="0"/>
                        </a:rPr>
                        <a:t>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i="1" dirty="0">
                          <a:latin typeface="Lato" panose="020F0502020204030203" pitchFamily="34" charset="0"/>
                        </a:rPr>
                        <a:t>Service </a:t>
                      </a:r>
                      <a:r>
                        <a:rPr lang="fr-FR" sz="1600" i="1" dirty="0" err="1">
                          <a:latin typeface="Lato" panose="020F0502020204030203" pitchFamily="34" charset="0"/>
                        </a:rPr>
                        <a:t>unavailable</a:t>
                      </a:r>
                      <a:endParaRPr lang="fr-FR" sz="1600" i="1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4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04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0FD173-962C-456B-983E-982F412EF2FF}"/>
              </a:ext>
            </a:extLst>
          </p:cNvPr>
          <p:cNvSpPr/>
          <p:nvPr/>
        </p:nvSpPr>
        <p:spPr>
          <a:xfrm>
            <a:off x="0" y="0"/>
            <a:ext cx="7546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423E6A-6A13-429B-927E-65E0A15F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8" y="365125"/>
            <a:ext cx="10164192" cy="1325563"/>
          </a:xfrm>
        </p:spPr>
        <p:txBody>
          <a:bodyPr/>
          <a:lstStyle/>
          <a:p>
            <a:r>
              <a:rPr lang="fr-F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Equipez-vous !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B633C-0C57-4809-8541-8CB6C910F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606" y="1754603"/>
            <a:ext cx="10164193" cy="2848620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IDE (</a:t>
            </a:r>
            <a:r>
              <a:rPr lang="fr-FR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</a:t>
            </a:r>
            <a:r>
              <a:rPr lang="fr-FR" sz="24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  <a:r>
              <a:rPr lang="fr-FR" sz="24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Environment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: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WebStorm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PhpStorm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Visual Studio Code, Komodo Edit, Sublime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3, Atom</a:t>
            </a:r>
          </a:p>
          <a:p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navigateur (un vrai)</a:t>
            </a:r>
          </a:p>
          <a:p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 idées et de la créativité</a:t>
            </a:r>
          </a:p>
          <a:p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 courage et du temps</a:t>
            </a:r>
          </a:p>
          <a:p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https://github.com/JBC001/ISMIN_DevelopmentKit</a:t>
            </a:r>
            <a:endParaRPr lang="fr-F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fr-F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1A3866E-D1B3-4843-B9E0-95CEB7CC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52E94-D5DE-4FD0-81C4-6DC4A0CF74F1}" type="slidenum">
              <a:rPr lang="fr-FR" smtClean="0"/>
              <a:t>9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52274FE-3EFE-4B26-8479-A416F5EC14FA}"/>
              </a:ext>
            </a:extLst>
          </p:cNvPr>
          <p:cNvGrpSpPr/>
          <p:nvPr/>
        </p:nvGrpSpPr>
        <p:grpSpPr>
          <a:xfrm>
            <a:off x="3004212" y="4603223"/>
            <a:ext cx="6531052" cy="1989719"/>
            <a:chOff x="3004212" y="4603223"/>
            <a:chExt cx="6531052" cy="1989719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5FBDC04-9B6B-45B3-9EFA-69CDDB4C16D4}"/>
                </a:ext>
              </a:extLst>
            </p:cNvPr>
            <p:cNvGrpSpPr/>
            <p:nvPr/>
          </p:nvGrpSpPr>
          <p:grpSpPr>
            <a:xfrm>
              <a:off x="3004212" y="4603223"/>
              <a:ext cx="6531052" cy="1795634"/>
              <a:chOff x="2654893" y="4739771"/>
              <a:chExt cx="6531052" cy="1795634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A108EC8F-4411-4B0D-B809-D37501E4E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893" y="4739771"/>
                <a:ext cx="985182" cy="985182"/>
              </a:xfrm>
              <a:prstGeom prst="rect">
                <a:avLst/>
              </a:prstGeom>
            </p:spPr>
          </p:pic>
          <p:pic>
            <p:nvPicPr>
              <p:cNvPr id="5" name="Graphique 4">
                <a:extLst>
                  <a:ext uri="{FF2B5EF4-FFF2-40B4-BE49-F238E27FC236}">
                    <a16:creationId xmlns:a16="http://schemas.microsoft.com/office/drawing/2014/main" id="{91DABA67-40D8-4ED6-BFE1-88765D6CE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62960" y="4912420"/>
                <a:ext cx="1622985" cy="1622985"/>
              </a:xfrm>
              <a:prstGeom prst="rect">
                <a:avLst/>
              </a:prstGeom>
            </p:spPr>
          </p:pic>
          <p:sp>
            <p:nvSpPr>
              <p:cNvPr id="6" name="Flèche : droite 5">
                <a:extLst>
                  <a:ext uri="{FF2B5EF4-FFF2-40B4-BE49-F238E27FC236}">
                    <a16:creationId xmlns:a16="http://schemas.microsoft.com/office/drawing/2014/main" id="{86E29FC4-9CB2-482C-9F6A-267F47E036A2}"/>
                  </a:ext>
                </a:extLst>
              </p:cNvPr>
              <p:cNvSpPr/>
              <p:nvPr/>
            </p:nvSpPr>
            <p:spPr>
              <a:xfrm>
                <a:off x="4436094" y="5412525"/>
                <a:ext cx="2793508" cy="622776"/>
              </a:xfrm>
              <a:prstGeom prst="rightArrow">
                <a:avLst>
                  <a:gd name="adj1" fmla="val 32546"/>
                  <a:gd name="adj2" fmla="val 5327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9F4A039-8275-436A-BE53-EA6BD3A9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810" y="5607760"/>
              <a:ext cx="985182" cy="985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7919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5559</TotalTime>
  <Words>3788</Words>
  <Application>Microsoft Office PowerPoint</Application>
  <PresentationFormat>Grand écran</PresentationFormat>
  <Paragraphs>692</Paragraphs>
  <Slides>78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100" baseType="lpstr">
      <vt:lpstr>Arial</vt:lpstr>
      <vt:lpstr>Arial Black</vt:lpstr>
      <vt:lpstr>Bahnschrift SemiBold</vt:lpstr>
      <vt:lpstr>Bahnschrift SemiBold Condensed</vt:lpstr>
      <vt:lpstr>Bahnschrift SemiBold SemiConden</vt:lpstr>
      <vt:lpstr>Bahnschrift SemiCondensed</vt:lpstr>
      <vt:lpstr>Bookman Old Style</vt:lpstr>
      <vt:lpstr>Calibri</vt:lpstr>
      <vt:lpstr>Cambria Math</vt:lpstr>
      <vt:lpstr>Comic Sans MS</vt:lpstr>
      <vt:lpstr>Courier New</vt:lpstr>
      <vt:lpstr>Georgia</vt:lpstr>
      <vt:lpstr>Impact</vt:lpstr>
      <vt:lpstr>Lato</vt:lpstr>
      <vt:lpstr>Noto Sans</vt:lpstr>
      <vt:lpstr>Noto Sans Cond</vt:lpstr>
      <vt:lpstr>Segoe UI</vt:lpstr>
      <vt:lpstr>Times New Roman</vt:lpstr>
      <vt:lpstr>Trebuchet MS</vt:lpstr>
      <vt:lpstr>Ubuntu Mono</vt:lpstr>
      <vt:lpstr>Verdana</vt:lpstr>
      <vt:lpstr>Thème Office</vt:lpstr>
      <vt:lpstr>LE MONDE MERVEILLEUX DU DÉVELOPPEMENT WEB</vt:lpstr>
      <vt:lpstr>Le programme</vt:lpstr>
      <vt:lpstr>GENERALITES</vt:lpstr>
      <vt:lpstr>Un site internet</vt:lpstr>
      <vt:lpstr>Les principaux langages</vt:lpstr>
      <vt:lpstr>Généralités</vt:lpstr>
      <vt:lpstr>Les codes HTTP</vt:lpstr>
      <vt:lpstr>Les codes HTTP classiques</vt:lpstr>
      <vt:lpstr>Equipez-vous ! </vt:lpstr>
      <vt:lpstr>Usage des navigateurs</vt:lpstr>
      <vt:lpstr>RTFM</vt:lpstr>
      <vt:lpstr>Les bonnes pratiques pour commencer</vt:lpstr>
      <vt:lpstr>Présentation PowerPoint</vt:lpstr>
      <vt:lpstr>Les balises (tag)</vt:lpstr>
      <vt:lpstr>Répartition des balises</vt:lpstr>
      <vt:lpstr>Quelques exemples</vt:lpstr>
      <vt:lpstr>Les bases d’une page HTML</vt:lpstr>
      <vt:lpstr>Les commentaires</vt:lpstr>
      <vt:lpstr>Les balises de texte</vt:lpstr>
      <vt:lpstr>Les balises de texte : mettre en valeur</vt:lpstr>
      <vt:lpstr>Les balises de titre</vt:lpstr>
      <vt:lpstr>Les balises de listes</vt:lpstr>
      <vt:lpstr>Les liens</vt:lpstr>
      <vt:lpstr>Les balises de structure</vt:lpstr>
      <vt:lpstr>Quelques balises de structure</vt:lpstr>
      <vt:lpstr>Présentation PowerPoint</vt:lpstr>
      <vt:lpstr>Présentation PowerPoint</vt:lpstr>
      <vt:lpstr>Les images</vt:lpstr>
      <vt:lpstr>Les formulaires</vt:lpstr>
      <vt:lpstr>Les formulaires</vt:lpstr>
      <vt:lpstr>Les tableaux</vt:lpstr>
      <vt:lpstr>La vidéo</vt:lpstr>
      <vt:lpstr>L’audio</vt:lpstr>
      <vt:lpstr>Présentation PowerPoint</vt:lpstr>
      <vt:lpstr>Généralités</vt:lpstr>
      <vt:lpstr>Syntaxe usuelle</vt:lpstr>
      <vt:lpstr>Les sélecteurs usuels</vt:lpstr>
      <vt:lpstr>D’autres sélecteurs</vt:lpstr>
      <vt:lpstr>Les commentaires</vt:lpstr>
      <vt:lpstr>CE QU’IL FAUT SAVOIR</vt:lpstr>
      <vt:lpstr>Les couleurs</vt:lpstr>
      <vt:lpstr>Les couleurs : 16 777 216 possibilités</vt:lpstr>
      <vt:lpstr>La police (font)</vt:lpstr>
      <vt:lpstr>Les polices préinstallées</vt:lpstr>
      <vt:lpstr>Les tailles : les unités</vt:lpstr>
      <vt:lpstr>Les types de balise</vt:lpstr>
      <vt:lpstr>Quand on manque d’inspiration</vt:lpstr>
      <vt:lpstr>LES PROPRIETES CSS</vt:lpstr>
      <vt:lpstr>Couleur de texte</vt:lpstr>
      <vt:lpstr>Le fond</vt:lpstr>
      <vt:lpstr>Alignement du texte</vt:lpstr>
      <vt:lpstr>La police et le texte</vt:lpstr>
      <vt:lpstr>Habillage du texte</vt:lpstr>
      <vt:lpstr>Les tailles : propriétés</vt:lpstr>
      <vt:lpstr>Les tailles : autres propriétés</vt:lpstr>
      <vt:lpstr>Les marges</vt:lpstr>
      <vt:lpstr>Les marges</vt:lpstr>
      <vt:lpstr>Les bordures</vt:lpstr>
      <vt:lpstr>Les bordures arrondies</vt:lpstr>
      <vt:lpstr>Les ombres</vt:lpstr>
      <vt:lpstr>Changer de type de balise</vt:lpstr>
      <vt:lpstr>Les positions</vt:lpstr>
      <vt:lpstr>Les animations</vt:lpstr>
      <vt:lpstr>Flexbox : modèle des boîtes flexibles</vt:lpstr>
      <vt:lpstr>Flexbox : propriétés</vt:lpstr>
      <vt:lpstr>Flexbox : flex-wrap &amp; justify-content</vt:lpstr>
      <vt:lpstr>Les pseudo-classes</vt:lpstr>
      <vt:lpstr>Les pseudo-classes (liste non exhaustive)</vt:lpstr>
      <vt:lpstr>Les pseudo-éléments</vt:lpstr>
      <vt:lpstr>Les pseudo-éléments</vt:lpstr>
      <vt:lpstr>Responsive design</vt:lpstr>
      <vt:lpstr>Responsive design</vt:lpstr>
      <vt:lpstr>Maximiser la compatibilité : les préfixes</vt:lpstr>
      <vt:lpstr>Séparer son code</vt:lpstr>
      <vt:lpstr>Les bibliothèques CSS</vt:lpstr>
      <vt:lpstr>Présentation PowerPoint</vt:lpstr>
      <vt:lpstr>Pourquoi utiliser ces extensions ?</vt:lpstr>
      <vt:lpstr>Le SCSS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développement WEB</dc:title>
  <dc:creator>Jean-Baptiste Christoph</dc:creator>
  <cp:lastModifiedBy>Jean-Baptiste Christoph</cp:lastModifiedBy>
  <cp:revision>264</cp:revision>
  <dcterms:created xsi:type="dcterms:W3CDTF">2019-10-21T18:52:25Z</dcterms:created>
  <dcterms:modified xsi:type="dcterms:W3CDTF">2021-03-20T10:10:48Z</dcterms:modified>
</cp:coreProperties>
</file>